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tiff" ContentType="image/tiff"/>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57"/>
  </p:notesMasterIdLst>
  <p:sldIdLst>
    <p:sldId id="327" r:id="rId2"/>
    <p:sldId id="329" r:id="rId3"/>
    <p:sldId id="328" r:id="rId4"/>
    <p:sldId id="331" r:id="rId5"/>
    <p:sldId id="332" r:id="rId6"/>
    <p:sldId id="335" r:id="rId7"/>
    <p:sldId id="330" r:id="rId8"/>
    <p:sldId id="336" r:id="rId9"/>
    <p:sldId id="340" r:id="rId10"/>
    <p:sldId id="341" r:id="rId11"/>
    <p:sldId id="333" r:id="rId12"/>
    <p:sldId id="323" r:id="rId13"/>
    <p:sldId id="275" r:id="rId14"/>
    <p:sldId id="276" r:id="rId15"/>
    <p:sldId id="337" r:id="rId16"/>
    <p:sldId id="277" r:id="rId17"/>
    <p:sldId id="338" r:id="rId18"/>
    <p:sldId id="278" r:id="rId19"/>
    <p:sldId id="339" r:id="rId20"/>
    <p:sldId id="279" r:id="rId21"/>
    <p:sldId id="273" r:id="rId22"/>
    <p:sldId id="274" r:id="rId23"/>
    <p:sldId id="25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25" r:id="rId39"/>
    <p:sldId id="295" r:id="rId40"/>
    <p:sldId id="296" r:id="rId41"/>
    <p:sldId id="310" r:id="rId42"/>
    <p:sldId id="298" r:id="rId43"/>
    <p:sldId id="299" r:id="rId44"/>
    <p:sldId id="300" r:id="rId45"/>
    <p:sldId id="301" r:id="rId46"/>
    <p:sldId id="302" r:id="rId47"/>
    <p:sldId id="303" r:id="rId48"/>
    <p:sldId id="304" r:id="rId49"/>
    <p:sldId id="305" r:id="rId50"/>
    <p:sldId id="334" r:id="rId51"/>
    <p:sldId id="306" r:id="rId52"/>
    <p:sldId id="307" r:id="rId53"/>
    <p:sldId id="326" r:id="rId54"/>
    <p:sldId id="318" r:id="rId55"/>
    <p:sldId id="30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1" autoAdjust="0"/>
    <p:restoredTop sz="94595" autoAdjust="0"/>
  </p:normalViewPr>
  <p:slideViewPr>
    <p:cSldViewPr>
      <p:cViewPr varScale="1">
        <p:scale>
          <a:sx n="77" d="100"/>
          <a:sy n="77" d="100"/>
        </p:scale>
        <p:origin x="-396" y="-90"/>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xmlns=""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51</a:t>
            </a:fld>
            <a:endParaRPr lang="en-US"/>
          </a:p>
        </p:txBody>
      </p:sp>
    </p:spTree>
    <p:extLst>
      <p:ext uri="{BB962C8B-B14F-4D97-AF65-F5344CB8AC3E}">
        <p14:creationId xmlns:p14="http://schemas.microsoft.com/office/powerpoint/2010/main" xmlns=""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2/16/2017</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2/16/2017</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68CB3A0-8F23-4335-BA18-2F858D2F9CEA}" type="datetimeFigureOut">
              <a:rPr lang="en-US" smtClean="0"/>
              <a:pPr/>
              <a:t>2/16/2017</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2/16/2017</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2/16/2017</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68CB3A0-8F23-4335-BA18-2F858D2F9CEA}" type="datetimeFigureOut">
              <a:rPr lang="en-US" smtClean="0"/>
              <a:pPr/>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68CB3A0-8F23-4335-BA18-2F858D2F9CEA}"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2/16/2017</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2/16/2017</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3.xml"/><Relationship Id="rId7" Type="http://schemas.openxmlformats.org/officeDocument/2006/relationships/image" Target="../media/image81.tif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image" Target="../media/image83.tiff"/><Relationship Id="rId7"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tiff"/><Relationship Id="rId4" Type="http://schemas.openxmlformats.org/officeDocument/2006/relationships/image" Target="../media/image81.tiff"/></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3.tiff"/><Relationship Id="rId7"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7.tiff"/><Relationship Id="rId5" Type="http://schemas.openxmlformats.org/officeDocument/2006/relationships/image" Target="../media/image84.tiff"/><Relationship Id="rId4" Type="http://schemas.openxmlformats.org/officeDocument/2006/relationships/image" Target="../media/image81.tiff"/><Relationship Id="rId9" Type="http://schemas.openxmlformats.org/officeDocument/2006/relationships/image" Target="../media/image2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101.emf"/><Relationship Id="rId3" Type="http://schemas.openxmlformats.org/officeDocument/2006/relationships/image" Target="../media/image91.emf"/><Relationship Id="rId7" Type="http://schemas.openxmlformats.org/officeDocument/2006/relationships/image" Target="../media/image95.emf"/><Relationship Id="rId12" Type="http://schemas.openxmlformats.org/officeDocument/2006/relationships/image" Target="../media/image100.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 Id="rId14" Type="http://schemas.openxmlformats.org/officeDocument/2006/relationships/image" Target="../media/image102.emf"/></Relationships>
</file>

<file path=ppt/slides/_rels/slide5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tiff"/></Relationships>
</file>

<file path=ppt/slides/_rels/slide53.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Fundamental Information of this Course</a:t>
            </a:r>
            <a:endParaRPr lang="en-US" dirty="0"/>
          </a:p>
        </p:txBody>
      </p:sp>
      <p:sp>
        <p:nvSpPr>
          <p:cNvPr id="3" name="Content Placeholder 2"/>
          <p:cNvSpPr>
            <a:spLocks noGrp="1"/>
          </p:cNvSpPr>
          <p:nvPr>
            <p:ph sz="quarter" idx="1"/>
          </p:nvPr>
        </p:nvSpPr>
        <p:spPr>
          <a:xfrm>
            <a:off x="612648" y="1600200"/>
            <a:ext cx="8153400" cy="5257800"/>
          </a:xfrm>
        </p:spPr>
        <p:txBody>
          <a:bodyPr>
            <a:normAutofit/>
          </a:bodyPr>
          <a:lstStyle/>
          <a:p>
            <a:r>
              <a:rPr lang="en-US" sz="2200" dirty="0" smtClean="0"/>
              <a:t>Electromagnetics (</a:t>
            </a:r>
            <a:r>
              <a:rPr lang="zh-CN" altLang="en-US" sz="2200" dirty="0" smtClean="0"/>
              <a:t>电磁学</a:t>
            </a:r>
            <a:r>
              <a:rPr lang="en-US" sz="2200" dirty="0" smtClean="0"/>
              <a:t>)</a:t>
            </a:r>
          </a:p>
          <a:p>
            <a:r>
              <a:rPr lang="en-US" sz="2200" dirty="0" smtClean="0"/>
              <a:t>Students: Majoring in EE</a:t>
            </a:r>
          </a:p>
          <a:p>
            <a:r>
              <a:rPr lang="en-US" sz="2200" dirty="0" smtClean="0"/>
              <a:t>Feb. 14, 2017 ~ May 30, 2017 (16 weeks)</a:t>
            </a:r>
          </a:p>
          <a:p>
            <a:r>
              <a:rPr lang="en-US" sz="2200" dirty="0" smtClean="0"/>
              <a:t>Classroom: SIST Bldg. Rm. 1D108</a:t>
            </a:r>
          </a:p>
          <a:p>
            <a:r>
              <a:rPr lang="en-US" sz="2200" dirty="0" smtClean="0"/>
              <a:t>Lecture: Tuesday &amp; </a:t>
            </a:r>
            <a:r>
              <a:rPr lang="en-US" sz="2200" smtClean="0"/>
              <a:t>Friday (odd </a:t>
            </a:r>
            <a:r>
              <a:rPr lang="en-US" sz="2200" dirty="0" smtClean="0"/>
              <a:t>weeks) 10:15 ~ 11:55</a:t>
            </a:r>
          </a:p>
          <a:p>
            <a:r>
              <a:rPr lang="en-US" sz="2200" dirty="0" smtClean="0"/>
              <a:t>Lab session: SIST Bldg. Rm. 1D102</a:t>
            </a:r>
            <a:br>
              <a:rPr lang="en-US" sz="2200" dirty="0" smtClean="0"/>
            </a:br>
            <a:r>
              <a:rPr lang="en-US" sz="2200" dirty="0" smtClean="0"/>
              <a:t>Small Class 1: Thursday 13:00 ~ 15:45</a:t>
            </a:r>
            <a:br>
              <a:rPr lang="en-US" sz="2200" dirty="0" smtClean="0"/>
            </a:br>
            <a:r>
              <a:rPr lang="en-US" sz="2200" dirty="0"/>
              <a:t>Small Class </a:t>
            </a:r>
            <a:r>
              <a:rPr lang="en-US" sz="2200" dirty="0" smtClean="0"/>
              <a:t>2: Friday 15:00 </a:t>
            </a:r>
            <a:r>
              <a:rPr lang="en-US" sz="2200" dirty="0"/>
              <a:t>~ </a:t>
            </a:r>
            <a:r>
              <a:rPr lang="en-US" sz="2200" dirty="0" smtClean="0"/>
              <a:t>17:35</a:t>
            </a:r>
            <a:br>
              <a:rPr lang="en-US" sz="2200" dirty="0" smtClean="0"/>
            </a:br>
            <a:r>
              <a:rPr lang="en-US" sz="2200" dirty="0" smtClean="0"/>
              <a:t>Detailed schedule will be determined later</a:t>
            </a:r>
            <a:endParaRPr lang="en-US" sz="2200" dirty="0"/>
          </a:p>
          <a:p>
            <a:r>
              <a:rPr lang="en-US" sz="2200" dirty="0" smtClean="0"/>
              <a:t>Discussions and Exercises: TBD</a:t>
            </a:r>
            <a:br>
              <a:rPr lang="en-US" sz="2200" dirty="0" smtClean="0"/>
            </a:br>
            <a:r>
              <a:rPr lang="en-US" sz="2200" dirty="0" smtClean="0"/>
              <a:t>Quiz: every week in discussion class</a:t>
            </a:r>
          </a:p>
          <a:p>
            <a:r>
              <a:rPr lang="en-US" sz="2200" dirty="0" smtClean="0"/>
              <a:t>Additional lecture: Discussion class in dual weeks</a:t>
            </a:r>
          </a:p>
          <a:p>
            <a:r>
              <a:rPr lang="en-US" sz="2200" dirty="0" smtClean="0"/>
              <a:t>Blackboard system: TBD</a:t>
            </a:r>
          </a:p>
        </p:txBody>
      </p:sp>
    </p:spTree>
    <p:extLst>
      <p:ext uri="{BB962C8B-B14F-4D97-AF65-F5344CB8AC3E}">
        <p14:creationId xmlns:p14="http://schemas.microsoft.com/office/powerpoint/2010/main" xmlns=""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dirty="0" err="1" smtClean="0"/>
              <a:t>Wechat</a:t>
            </a:r>
            <a:r>
              <a:rPr lang="en-US" dirty="0" smtClean="0"/>
              <a:t> Account</a:t>
            </a:r>
            <a:endParaRPr lang="en-US" dirty="0"/>
          </a:p>
        </p:txBody>
      </p:sp>
      <p:sp>
        <p:nvSpPr>
          <p:cNvPr id="3" name="Content Placeholder 2"/>
          <p:cNvSpPr>
            <a:spLocks noGrp="1"/>
          </p:cNvSpPr>
          <p:nvPr>
            <p:ph sz="quarter" idx="1"/>
          </p:nvPr>
        </p:nvSpPr>
        <p:spPr/>
        <p:txBody>
          <a:bodyPr/>
          <a:lstStyle/>
          <a:p>
            <a:r>
              <a:rPr lang="en-US" dirty="0" err="1" smtClean="0"/>
              <a:t>wangxiong_shtech</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sz="quarter" idx="1"/>
          </p:nvPr>
        </p:nvSpPr>
        <p:spPr/>
        <p:txBody>
          <a:bodyPr/>
          <a:lstStyle/>
          <a:p>
            <a:r>
              <a:rPr lang="en-US" dirty="0" smtClean="0"/>
              <a:t>See your handouts</a:t>
            </a:r>
            <a:endParaRPr lang="en-US" dirty="0"/>
          </a:p>
        </p:txBody>
      </p:sp>
    </p:spTree>
    <p:extLst>
      <p:ext uri="{BB962C8B-B14F-4D97-AF65-F5344CB8AC3E}">
        <p14:creationId xmlns:p14="http://schemas.microsoft.com/office/powerpoint/2010/main" xmlns="" val="494838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smtClean="0"/>
              <a:t>1 Overview</a:t>
            </a:r>
            <a:endParaRPr lang="en-US"/>
          </a:p>
        </p:txBody>
      </p:sp>
      <p:sp>
        <p:nvSpPr>
          <p:cNvPr id="3" name="Content Placeholder 2"/>
          <p:cNvSpPr>
            <a:spLocks noGrp="1"/>
          </p:cNvSpPr>
          <p:nvPr>
            <p:ph sz="quarter" idx="1"/>
          </p:nvPr>
        </p:nvSpPr>
        <p:spPr>
          <a:xfrm>
            <a:off x="685800" y="1600200"/>
            <a:ext cx="7848600" cy="1752600"/>
          </a:xfrm>
        </p:spPr>
        <p:txBody>
          <a:bodyPr/>
          <a:lstStyle/>
          <a:p>
            <a:r>
              <a:rPr lang="en-US" dirty="0" smtClean="0"/>
              <a:t>Electrostatics (does not change with time)</a:t>
            </a:r>
          </a:p>
          <a:p>
            <a:r>
              <a:rPr lang="en-US" dirty="0" smtClean="0"/>
              <a:t>Magnetostatics </a:t>
            </a:r>
            <a:r>
              <a:rPr lang="en-US" dirty="0"/>
              <a:t>(does not change with time</a:t>
            </a:r>
            <a:r>
              <a:rPr lang="en-US" dirty="0" smtClean="0"/>
              <a:t>)</a:t>
            </a:r>
            <a:endParaRPr lang="en-US" dirty="0"/>
          </a:p>
          <a:p>
            <a:r>
              <a:rPr lang="en-US" dirty="0" smtClean="0"/>
              <a:t>Electromagnetics (vary with time, i.e. </a:t>
            </a:r>
            <a:r>
              <a:rPr lang="en-US" dirty="0" smtClean="0">
                <a:solidFill>
                  <a:srgbClr val="FF0000"/>
                </a:solidFill>
              </a:rPr>
              <a:t>time-varying</a:t>
            </a:r>
            <a:r>
              <a:rPr lang="en-US" dirty="0" smtClean="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t>DC</a:t>
            </a:r>
            <a:endParaRPr lang="en-US" sz="2800" dirty="0"/>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smtClean="0"/>
              <a:t>AC</a:t>
            </a:r>
            <a:endParaRPr lang="en-US" sz="2800" dirty="0"/>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t>Fields</a:t>
            </a:r>
            <a:endParaRPr lang="en-US" sz="2800" dirty="0"/>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t>Force</a:t>
            </a:r>
            <a:endParaRPr lang="en-US" sz="2800" dirty="0"/>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smtClean="0"/>
              <a:t>Waves</a:t>
            </a:r>
            <a:endParaRPr lang="en-US" sz="2800" dirty="0"/>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smtClean="0"/>
              <a:t>Energy</a:t>
            </a:r>
            <a:endParaRPr lang="en-US" sz="2800" dirty="0"/>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smtClean="0"/>
              <a:t>Decoupled</a:t>
            </a:r>
            <a:endParaRPr lang="en-US" sz="2800" dirty="0"/>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smtClean="0"/>
              <a:t>Coupled</a:t>
            </a:r>
            <a:endParaRPr 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smtClean="0"/>
              <a:t>Examples of EM Applications</a:t>
            </a:r>
            <a:endParaRPr lang="en-US" dirty="0"/>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rcRect l="-727" r="67"/>
          <a:stretch>
            <a:fillRect/>
          </a:stretch>
        </p:blipFill>
        <p:spPr>
          <a:xfrm>
            <a:off x="1524000" y="654010"/>
            <a:ext cx="6324600" cy="620399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and Units</a:t>
            </a:r>
            <a:endParaRPr lang="en-US" dirty="0"/>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smtClean="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candela           cd</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rcRect l="-45722" r="-45722"/>
          <a:stretch>
            <a:fillRect/>
          </a:stretch>
        </p:blipFill>
        <p:spPr>
          <a:xfrm>
            <a:off x="-1828800" y="-76200"/>
            <a:ext cx="12575583" cy="69342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rcRect l="-46461" r="-46461"/>
          <a:stretch>
            <a:fillRect/>
          </a:stretch>
        </p:blipFill>
        <p:spPr>
          <a:xfrm>
            <a:off x="-2057400" y="-32759"/>
            <a:ext cx="12496800" cy="6890759"/>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of Instructor and TA</a:t>
            </a:r>
            <a:endParaRPr lang="en-US" dirty="0"/>
          </a:p>
        </p:txBody>
      </p:sp>
      <p:sp>
        <p:nvSpPr>
          <p:cNvPr id="3" name="Content Placeholder 2"/>
          <p:cNvSpPr>
            <a:spLocks noGrp="1"/>
          </p:cNvSpPr>
          <p:nvPr>
            <p:ph sz="quarter" idx="1"/>
          </p:nvPr>
        </p:nvSpPr>
        <p:spPr>
          <a:xfrm>
            <a:off x="612648" y="1600200"/>
            <a:ext cx="8153400" cy="4800600"/>
          </a:xfrm>
        </p:spPr>
        <p:txBody>
          <a:bodyPr>
            <a:normAutofit/>
          </a:bodyPr>
          <a:lstStyle/>
          <a:p>
            <a:r>
              <a:rPr lang="en-US" sz="2600" dirty="0" smtClean="0"/>
              <a:t>Xiong Wang (</a:t>
            </a:r>
            <a:r>
              <a:rPr lang="zh-CN" altLang="en-US" sz="2600" dirty="0" smtClean="0"/>
              <a:t>王雄</a:t>
            </a:r>
            <a:r>
              <a:rPr lang="en-US" sz="2600" dirty="0" smtClean="0"/>
              <a:t>), Assistant Professor</a:t>
            </a:r>
          </a:p>
          <a:p>
            <a:r>
              <a:rPr lang="en-US" sz="2600" dirty="0" smtClean="0"/>
              <a:t>Office: SIST Bldg., Rm. 1D301B</a:t>
            </a:r>
          </a:p>
          <a:p>
            <a:r>
              <a:rPr lang="en-US" sz="2600" dirty="0" smtClean="0"/>
              <a:t>Office hour: Tuesday 13:00~15:00</a:t>
            </a:r>
          </a:p>
          <a:p>
            <a:r>
              <a:rPr lang="en-US" sz="2600" dirty="0" smtClean="0"/>
              <a:t>Telephone: 20685264</a:t>
            </a:r>
          </a:p>
          <a:p>
            <a:r>
              <a:rPr lang="en-US" sz="2600" dirty="0" smtClean="0"/>
              <a:t>Email: wangxiong@shanghaitech.edu.cn</a:t>
            </a:r>
          </a:p>
          <a:p>
            <a:r>
              <a:rPr lang="en-US" sz="2600" dirty="0" smtClean="0"/>
              <a:t>TA (grader): </a:t>
            </a:r>
            <a:r>
              <a:rPr lang="zh-CN" altLang="en-US" sz="2600" dirty="0" smtClean="0"/>
              <a:t>高鸿翔</a:t>
            </a:r>
            <a:r>
              <a:rPr lang="en-US" sz="2600" dirty="0" smtClean="0"/>
              <a:t> gaohx@shanghaitech.edu.cn</a:t>
            </a:r>
            <a:br>
              <a:rPr lang="en-US" sz="2600" dirty="0" smtClean="0"/>
            </a:br>
            <a:r>
              <a:rPr lang="zh-CN" altLang="en-US" sz="2600" dirty="0" smtClean="0"/>
              <a:t>李芸婷 </a:t>
            </a:r>
            <a:r>
              <a:rPr lang="en-US" altLang="zh-CN" sz="2600" dirty="0" smtClean="0"/>
              <a:t>lity2</a:t>
            </a:r>
            <a:r>
              <a:rPr lang="en-US" sz="2600" dirty="0" smtClean="0"/>
              <a:t>@shanghaitech.edu.cn</a:t>
            </a:r>
          </a:p>
          <a:p>
            <a:r>
              <a:rPr lang="en-US" altLang="zh-CN" sz="2600" dirty="0" smtClean="0"/>
              <a:t>TA (lab): </a:t>
            </a:r>
            <a:r>
              <a:rPr lang="zh-CN" altLang="en-US" sz="2600" dirty="0" smtClean="0"/>
              <a:t>张一弛 </a:t>
            </a:r>
            <a:r>
              <a:rPr lang="en-US" altLang="zh-CN" sz="2600" dirty="0" smtClean="0"/>
              <a:t>zhangych</a:t>
            </a:r>
            <a:r>
              <a:rPr lang="en-US" sz="2600" dirty="0" smtClean="0"/>
              <a:t>@shanghaitech.edu.cn</a:t>
            </a:r>
            <a:r>
              <a:rPr lang="en-US" sz="2600" dirty="0"/>
              <a:t/>
            </a:r>
            <a:br>
              <a:rPr lang="en-US" sz="2600" dirty="0"/>
            </a:br>
            <a:r>
              <a:rPr lang="zh-CN" altLang="en-US" sz="2600" dirty="0" smtClean="0"/>
              <a:t>王保胜 </a:t>
            </a:r>
            <a:r>
              <a:rPr lang="en-US" altLang="zh-CN" sz="2600" dirty="0" smtClean="0"/>
              <a:t>wangbsh@shanghaitech.edu.cn</a:t>
            </a:r>
          </a:p>
          <a:p>
            <a:r>
              <a:rPr lang="en-US" sz="2600" dirty="0" smtClean="0"/>
              <a:t>Lab teacher: </a:t>
            </a:r>
            <a:r>
              <a:rPr lang="zh-CN" altLang="en-US" sz="2600" dirty="0" smtClean="0"/>
              <a:t>李娟 </a:t>
            </a:r>
            <a:r>
              <a:rPr lang="en-US" altLang="zh-CN" sz="2600" dirty="0" smtClean="0"/>
              <a:t>lijuan@shanghaitech.edu.cn</a:t>
            </a:r>
            <a:endParaRPr lang="en-US" sz="2600" dirty="0" smtClean="0"/>
          </a:p>
        </p:txBody>
      </p:sp>
    </p:spTree>
    <p:extLst>
      <p:ext uri="{BB962C8B-B14F-4D97-AF65-F5344CB8AC3E}">
        <p14:creationId xmlns:p14="http://schemas.microsoft.com/office/powerpoint/2010/main" xmlns=""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rcRect l="-46669" r="-46669"/>
          <a:stretch>
            <a:fillRect/>
          </a:stretch>
        </p:blipFill>
        <p:spPr>
          <a:xfrm>
            <a:off x="-1828800" y="29643"/>
            <a:ext cx="12299197" cy="67818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Forces of Nature</a:t>
            </a:r>
            <a:endParaRPr lang="en-US" dirty="0"/>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Gravitational Force</a:t>
            </a:r>
            <a:endParaRPr lang="en-US" dirty="0"/>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smtClean="0">
                <a:solidFill>
                  <a:srgbClr val="FF0000"/>
                </a:solidFill>
              </a:rPr>
              <a:t>Force exerted on mass 2 by mass 1</a:t>
            </a:r>
            <a:endParaRPr lang="en-US" dirty="0">
              <a:solidFill>
                <a:srgbClr val="FF0000"/>
              </a:solidFill>
            </a:endParaRPr>
          </a:p>
        </p:txBody>
      </p:sp>
      <p:cxnSp>
        <p:nvCxnSpPr>
          <p:cNvPr id="11" name="Straight Arrow Connector 10"/>
          <p:cNvCxnSpPr/>
          <p:nvPr/>
        </p:nvCxnSpPr>
        <p:spPr>
          <a:xfrm rot="5400000" flipH="1" flipV="1">
            <a:off x="685800" y="2742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28600" y="6019800"/>
            <a:ext cx="3716787" cy="369332"/>
          </a:xfrm>
          <a:prstGeom prst="rect">
            <a:avLst/>
          </a:prstGeom>
          <a:noFill/>
        </p:spPr>
        <p:txBody>
          <a:bodyPr wrap="none" rtlCol="0">
            <a:spAutoFit/>
          </a:bodyPr>
          <a:lstStyle/>
          <a:p>
            <a:r>
              <a:rPr lang="en-US" dirty="0" smtClean="0">
                <a:solidFill>
                  <a:srgbClr val="FF0000"/>
                </a:solidFill>
              </a:rPr>
              <a:t>Gravitational FIELD induced by mass 1</a:t>
            </a:r>
            <a:endParaRPr lang="en-US" dirty="0">
              <a:solidFill>
                <a:srgbClr val="FF0000"/>
              </a:solidFill>
            </a:endParaRPr>
          </a:p>
        </p:txBody>
      </p:sp>
      <p:cxnSp>
        <p:nvCxnSpPr>
          <p:cNvPr id="14" name="Straight Arrow Connector 13"/>
          <p:cNvCxnSpPr/>
          <p:nvPr/>
        </p:nvCxnSpPr>
        <p:spPr>
          <a:xfrm rot="5400000" flipH="1" flipV="1">
            <a:off x="381000" y="5867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685800" y="1862304"/>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5210246" y="1586071"/>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800600"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smtClean="0">
                <a:solidFill>
                  <a:srgbClr val="FF0000"/>
                </a:solidFill>
              </a:rPr>
              <a:t>Action at a distance</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smtClean="0"/>
              <a:t>Charge: </a:t>
            </a:r>
            <a:r>
              <a:rPr lang="en-US" dirty="0" smtClean="0">
                <a:solidFill>
                  <a:srgbClr val="FF0000"/>
                </a:solidFill>
              </a:rPr>
              <a:t>Electrical property of particles</a:t>
            </a:r>
            <a:endParaRPr lang="en-US" dirty="0">
              <a:solidFill>
                <a:srgbClr val="FF0000"/>
              </a:solidFill>
            </a:endParaRPr>
          </a:p>
        </p:txBody>
      </p:sp>
      <p:sp>
        <p:nvSpPr>
          <p:cNvPr id="5" name="Text Box 97"/>
          <p:cNvSpPr txBox="1">
            <a:spLocks noChangeArrowheads="1"/>
          </p:cNvSpPr>
          <p:nvPr/>
        </p:nvSpPr>
        <p:spPr bwMode="auto">
          <a:xfrm>
            <a:off x="1524000" y="2831068"/>
            <a:ext cx="5943600" cy="369332"/>
          </a:xfrm>
          <a:prstGeom prst="rect">
            <a:avLst/>
          </a:prstGeom>
          <a:noFill/>
          <a:ln w="9525">
            <a:noFill/>
            <a:miter lim="800000"/>
            <a:headEnd/>
            <a:tailEnd/>
          </a:ln>
          <a:effectLst/>
        </p:spPr>
        <p:txBody>
          <a:bodyPr wrap="square">
            <a:spAutoFit/>
          </a:bodyPr>
          <a:lstStyle/>
          <a:p>
            <a:r>
              <a:rPr lang="en-US" dirty="0"/>
              <a:t>1 coulomb represents the charge on ~ 6.241 x 10</a:t>
            </a:r>
            <a:r>
              <a:rPr lang="en-US" baseline="30000" dirty="0"/>
              <a:t>18</a:t>
            </a:r>
            <a:r>
              <a:rPr lang="en-US" dirty="0"/>
              <a:t> electrons</a:t>
            </a:r>
          </a:p>
        </p:txBody>
      </p:sp>
      <p:sp>
        <p:nvSpPr>
          <p:cNvPr id="6" name="Text Box 98"/>
          <p:cNvSpPr txBox="1">
            <a:spLocks noChangeArrowheads="1"/>
          </p:cNvSpPr>
          <p:nvPr/>
        </p:nvSpPr>
        <p:spPr bwMode="auto">
          <a:xfrm>
            <a:off x="2971800" y="4419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a:t>
            </a:r>
            <a:r>
              <a:rPr lang="en-US" sz="2400" b="1" dirty="0" smtClean="0">
                <a:solidFill>
                  <a:schemeClr val="accent1"/>
                </a:solidFill>
              </a:rPr>
              <a:t>of </a:t>
            </a:r>
            <a:r>
              <a:rPr lang="en-US" sz="2400" b="1" dirty="0">
                <a:solidFill>
                  <a:schemeClr val="accent1"/>
                </a:solidFill>
              </a:rPr>
              <a:t>an electron</a:t>
            </a:r>
          </a:p>
        </p:txBody>
      </p:sp>
      <p:sp>
        <p:nvSpPr>
          <p:cNvPr id="7" name="Text Box 99"/>
          <p:cNvSpPr txBox="1">
            <a:spLocks noChangeArrowheads="1"/>
          </p:cNvSpPr>
          <p:nvPr/>
        </p:nvSpPr>
        <p:spPr bwMode="auto">
          <a:xfrm>
            <a:off x="3429000" y="1736725"/>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a:t>
            </a:r>
            <a:r>
              <a:rPr lang="en-US" sz="2400" b="1" dirty="0" smtClean="0">
                <a:solidFill>
                  <a:schemeClr val="accent1"/>
                </a:solidFill>
              </a:rPr>
              <a:t>:  </a:t>
            </a:r>
            <a:r>
              <a:rPr lang="en-US" sz="2400" b="1" dirty="0">
                <a:solidFill>
                  <a:srgbClr val="FF0000"/>
                </a:solidFill>
              </a:rPr>
              <a:t>coulomb</a:t>
            </a:r>
          </a:p>
        </p:txBody>
      </p:sp>
      <p:sp>
        <p:nvSpPr>
          <p:cNvPr id="8" name="Text Box 100"/>
          <p:cNvSpPr txBox="1">
            <a:spLocks noChangeArrowheads="1"/>
          </p:cNvSpPr>
          <p:nvPr/>
        </p:nvSpPr>
        <p:spPr bwMode="auto">
          <a:xfrm>
            <a:off x="3429000" y="4953000"/>
            <a:ext cx="2125903" cy="369332"/>
          </a:xfrm>
          <a:prstGeom prst="rect">
            <a:avLst/>
          </a:prstGeom>
          <a:noFill/>
          <a:ln w="9525">
            <a:noFill/>
            <a:miter lim="800000"/>
            <a:headEnd/>
            <a:tailEnd/>
          </a:ln>
          <a:effectLst/>
        </p:spPr>
        <p:txBody>
          <a:bodyPr wrap="none">
            <a:spAutoFit/>
          </a:bodyPr>
          <a:lstStyle/>
          <a:p>
            <a:r>
              <a:rPr lang="en-US" dirty="0"/>
              <a:t>e = 1.602 </a:t>
            </a:r>
            <a:r>
              <a:rPr lang="en-US" dirty="0" smtClean="0"/>
              <a:t> x </a:t>
            </a:r>
            <a:r>
              <a:rPr lang="en-US" dirty="0"/>
              <a:t>10</a:t>
            </a:r>
            <a:r>
              <a:rPr lang="en-US" baseline="30000" dirty="0"/>
              <a:t>-19</a:t>
            </a:r>
            <a:r>
              <a:rPr lang="en-US" dirty="0"/>
              <a:t> C</a:t>
            </a:r>
          </a:p>
        </p:txBody>
      </p:sp>
      <p:sp>
        <p:nvSpPr>
          <p:cNvPr id="9" name="Text Box 101"/>
          <p:cNvSpPr txBox="1">
            <a:spLocks noChangeArrowheads="1"/>
          </p:cNvSpPr>
          <p:nvPr/>
        </p:nvSpPr>
        <p:spPr bwMode="auto">
          <a:xfrm>
            <a:off x="3048000" y="5695890"/>
            <a:ext cx="2971800" cy="461665"/>
          </a:xfrm>
          <a:prstGeom prst="rect">
            <a:avLst/>
          </a:prstGeom>
          <a:noFill/>
          <a:ln w="9525">
            <a:noFill/>
            <a:miter lim="800000"/>
            <a:headEnd/>
            <a:tailEnd/>
          </a:ln>
          <a:effectLst/>
        </p:spPr>
        <p:txBody>
          <a:bodyPr>
            <a:spAutoFit/>
          </a:bodyPr>
          <a:lstStyle/>
          <a:p>
            <a:pPr algn="l"/>
            <a:r>
              <a:rPr lang="en-US" sz="2400" b="1" dirty="0">
                <a:solidFill>
                  <a:srgbClr val="FF0000"/>
                </a:solidFill>
              </a:rPr>
              <a:t>Charge conservation</a:t>
            </a:r>
          </a:p>
        </p:txBody>
      </p:sp>
      <p:sp>
        <p:nvSpPr>
          <p:cNvPr id="10" name="Text Box 102"/>
          <p:cNvSpPr txBox="1">
            <a:spLocks noChangeArrowheads="1"/>
          </p:cNvSpPr>
          <p:nvPr/>
        </p:nvSpPr>
        <p:spPr bwMode="auto">
          <a:xfrm>
            <a:off x="2057400" y="6229290"/>
            <a:ext cx="4876800" cy="400110"/>
          </a:xfrm>
          <a:prstGeom prst="rect">
            <a:avLst/>
          </a:prstGeom>
          <a:noFill/>
          <a:ln w="9525">
            <a:noFill/>
            <a:miter lim="800000"/>
            <a:headEnd/>
            <a:tailEnd/>
          </a:ln>
          <a:effectLst/>
        </p:spPr>
        <p:txBody>
          <a:bodyPr wrap="square">
            <a:spAutoFit/>
          </a:bodyPr>
          <a:lstStyle/>
          <a:p>
            <a:r>
              <a:rPr lang="en-US" sz="2000" dirty="0"/>
              <a:t>Cannot create or destroy charge, only transfer </a:t>
            </a:r>
          </a:p>
        </p:txBody>
      </p:sp>
      <p:sp>
        <p:nvSpPr>
          <p:cNvPr id="11" name="Text Box 103"/>
          <p:cNvSpPr txBox="1">
            <a:spLocks noChangeArrowheads="1"/>
          </p:cNvSpPr>
          <p:nvPr/>
        </p:nvSpPr>
        <p:spPr bwMode="auto">
          <a:xfrm>
            <a:off x="533400" y="2286000"/>
            <a:ext cx="8458199" cy="369332"/>
          </a:xfrm>
          <a:prstGeom prst="rect">
            <a:avLst/>
          </a:prstGeom>
          <a:noFill/>
          <a:ln w="9525">
            <a:noFill/>
            <a:miter lim="800000"/>
            <a:headEnd/>
            <a:tailEnd/>
          </a:ln>
          <a:effectLst/>
        </p:spPr>
        <p:txBody>
          <a:bodyPr wrap="square">
            <a:spAutoFit/>
          </a:bodyPr>
          <a:lstStyle/>
          <a:p>
            <a:r>
              <a:rPr lang="en-US" dirty="0"/>
              <a:t>One </a:t>
            </a:r>
            <a:r>
              <a:rPr lang="en-US" dirty="0" smtClean="0"/>
              <a:t>coulomb: amount </a:t>
            </a:r>
            <a:r>
              <a:rPr lang="en-US" dirty="0"/>
              <a:t>of charge accumulated in one second by a current of one ampere. </a:t>
            </a:r>
          </a:p>
        </p:txBody>
      </p:sp>
      <p:sp>
        <p:nvSpPr>
          <p:cNvPr id="12" name="Text Box 104"/>
          <p:cNvSpPr txBox="1">
            <a:spLocks noChangeArrowheads="1"/>
          </p:cNvSpPr>
          <p:nvPr/>
        </p:nvSpPr>
        <p:spPr bwMode="auto">
          <a:xfrm>
            <a:off x="533400" y="3352801"/>
            <a:ext cx="8305800" cy="646331"/>
          </a:xfrm>
          <a:prstGeom prst="rect">
            <a:avLst/>
          </a:prstGeom>
          <a:noFill/>
          <a:ln w="9525">
            <a:noFill/>
            <a:miter lim="800000"/>
            <a:headEnd/>
            <a:tailEnd/>
          </a:ln>
          <a:effectLst/>
        </p:spPr>
        <p:txBody>
          <a:bodyPr wrap="square">
            <a:spAutoFit/>
          </a:bodyPr>
          <a:lstStyle/>
          <a:p>
            <a:r>
              <a:rPr lang="en-US" dirty="0"/>
              <a:t>The coulomb is named for a French physicist, Charles-</a:t>
            </a:r>
            <a:r>
              <a:rPr lang="en-US" dirty="0" err="1"/>
              <a:t>Augustin</a:t>
            </a:r>
            <a:r>
              <a:rPr lang="en-US" dirty="0"/>
              <a:t> de Coulomb (1736-1806), who was the first to measure accurately the forces exerted between electric charges.</a:t>
            </a:r>
          </a:p>
        </p:txBody>
      </p:sp>
      <mc:AlternateContent xmlns:mc="http://schemas.openxmlformats.org/markup-compatibility/2006">
        <mc:Choice xmlns:a14="http://schemas.microsoft.com/office/drawing/2010/main" xmlns="" Requires="a14">
          <p:sp>
            <p:nvSpPr>
              <p:cNvPr id="4" name="TextBox 3"/>
              <p:cNvSpPr txBox="1"/>
              <p:nvPr/>
            </p:nvSpPr>
            <p:spPr>
              <a:xfrm>
                <a:off x="7616898" y="1758696"/>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p:sp>
            <p:nvSpPr>
              <p:cNvPr id="4" name="TextBox 3"/>
              <p:cNvSpPr txBox="1">
                <a:spLocks noRot="1" noChangeAspect="1" noMove="1" noResize="1" noEditPoints="1" noAdjustHandles="1" noChangeArrowheads="1" noChangeShapeType="1" noTextEdit="1"/>
              </p:cNvSpPr>
              <p:nvPr/>
            </p:nvSpPr>
            <p:spPr>
              <a:xfrm>
                <a:off x="7616898" y="1758696"/>
                <a:ext cx="1207062" cy="369332"/>
              </a:xfrm>
              <a:prstGeom prst="rect">
                <a:avLst/>
              </a:prstGeom>
              <a:blipFill rotWithShape="0">
                <a:blip r:embed="rId2" cstate="print"/>
                <a:stretch>
                  <a:fillRect l="-4523" r="-1508" b="-666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Force</a:t>
            </a:r>
            <a:endParaRPr lang="en-US" dirty="0"/>
          </a:p>
        </p:txBody>
      </p:sp>
      <p:sp>
        <p:nvSpPr>
          <p:cNvPr id="5" name="TextBox 4"/>
          <p:cNvSpPr txBox="1"/>
          <p:nvPr/>
        </p:nvSpPr>
        <p:spPr>
          <a:xfrm>
            <a:off x="5867401" y="4648200"/>
            <a:ext cx="3505199" cy="400110"/>
          </a:xfrm>
          <a:prstGeom prst="rect">
            <a:avLst/>
          </a:prstGeom>
          <a:noFill/>
        </p:spPr>
        <p:txBody>
          <a:bodyPr wrap="square" rtlCol="0">
            <a:spAutoFit/>
          </a:bodyPr>
          <a:lstStyle/>
          <a:p>
            <a:r>
              <a:rPr lang="en-US" sz="2000" dirty="0" smtClean="0">
                <a:solidFill>
                  <a:srgbClr val="FF0000"/>
                </a:solidFill>
              </a:rPr>
              <a:t> </a:t>
            </a:r>
            <a:endParaRPr lang="en-US" sz="2000" dirty="0">
              <a:solidFill>
                <a:srgbClr val="FF0000"/>
              </a:solidFill>
            </a:endParaRP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smtClean="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568952" y="5788422"/>
            <a:ext cx="4346448" cy="400110"/>
          </a:xfrm>
          <a:prstGeom prst="rect">
            <a:avLst/>
          </a:prstGeom>
          <a:noFill/>
        </p:spPr>
        <p:txBody>
          <a:bodyPr wrap="square" rtlCol="0">
            <a:spAutoFit/>
          </a:bodyPr>
          <a:lstStyle/>
          <a:p>
            <a:r>
              <a:rPr lang="el-GR" sz="2000" i="1" dirty="0" smtClean="0">
                <a:latin typeface="Times New Roman" panose="02020603050405020304" pitchFamily="18" charset="0"/>
                <a:cs typeface="Times New Roman" panose="02020603050405020304" pitchFamily="18" charset="0"/>
              </a:rPr>
              <a:t>ε</a:t>
            </a:r>
            <a:r>
              <a:rPr lang="el-GR" sz="2000" baseline="-25000" dirty="0" smtClean="0">
                <a:latin typeface="Times New Roman" panose="02020603050405020304" pitchFamily="18" charset="0"/>
                <a:cs typeface="Times New Roman" panose="02020603050405020304" pitchFamily="18" charset="0"/>
              </a:rPr>
              <a:t>0</a:t>
            </a:r>
            <a:r>
              <a:rPr lang="en-US" sz="2000" dirty="0" smtClean="0">
                <a:latin typeface="Times New Roman" panose="02020603050405020304" pitchFamily="18" charset="0"/>
                <a:cs typeface="Times New Roman" panose="02020603050405020304" pitchFamily="18" charset="0"/>
              </a:rPr>
              <a:t> = 8.854 × 10</a:t>
            </a:r>
            <a:r>
              <a:rPr lang="en-US" sz="2000" baseline="30000" dirty="0" smtClean="0">
                <a:latin typeface="Times New Roman" panose="02020603050405020304" pitchFamily="18" charset="0"/>
                <a:cs typeface="Times New Roman" panose="02020603050405020304" pitchFamily="18" charset="0"/>
              </a:rPr>
              <a:t>−12</a:t>
            </a:r>
            <a:r>
              <a:rPr lang="en-US" sz="2000" dirty="0" smtClean="0">
                <a:latin typeface="Times New Roman" panose="02020603050405020304" pitchFamily="18" charset="0"/>
                <a:cs typeface="Times New Roman" panose="02020603050405020304" pitchFamily="18" charset="0"/>
              </a:rPr>
              <a:t> farad per meter (F/m)</a:t>
            </a:r>
            <a:endParaRPr lang="en-US"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362200" y="6377131"/>
            <a:ext cx="2503698" cy="369332"/>
          </a:xfrm>
          <a:prstGeom prst="rect">
            <a:avLst/>
          </a:prstGeom>
          <a:noFill/>
        </p:spPr>
        <p:txBody>
          <a:bodyPr wrap="none" rtlCol="0">
            <a:spAutoFit/>
          </a:bodyPr>
          <a:lstStyle/>
          <a:p>
            <a:r>
              <a:rPr lang="en-US" dirty="0" smtClean="0">
                <a:solidFill>
                  <a:srgbClr val="FF0000"/>
                </a:solidFill>
              </a:rPr>
              <a:t>Permittivity of free space</a:t>
            </a:r>
            <a:endParaRPr lang="en-US" dirty="0">
              <a:solidFill>
                <a:srgbClr val="FF0000"/>
              </a:solidFill>
            </a:endParaRPr>
          </a:p>
        </p:txBody>
      </p:sp>
      <p:cxnSp>
        <p:nvCxnSpPr>
          <p:cNvPr id="12" name="Straight Arrow Connector 11"/>
          <p:cNvCxnSpPr/>
          <p:nvPr/>
        </p:nvCxnSpPr>
        <p:spPr>
          <a:xfrm rot="5400000" flipH="1" flipV="1">
            <a:off x="3150194" y="5968351"/>
            <a:ext cx="864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 Field In Free Space</a:t>
            </a:r>
            <a:endParaRPr lang="en-US" dirty="0"/>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smtClean="0">
                <a:solidFill>
                  <a:srgbClr val="FF0000"/>
                </a:solidFill>
              </a:rPr>
              <a:t>Permittivity of free space</a:t>
            </a:r>
            <a:endParaRPr lang="en-US" dirty="0">
              <a:solidFill>
                <a:srgbClr val="FF0000"/>
              </a:solidFill>
            </a:endParaRP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smtClean="0"/>
              <a:t>Electric Field Inside Dielectric Medium</a:t>
            </a:r>
            <a:endParaRPr lang="en-US" dirty="0"/>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smtClean="0">
                <a:solidFill>
                  <a:srgbClr val="FF0000"/>
                </a:solidFill>
              </a:rPr>
              <a:t>Polarization of atoms changes electric field</a:t>
            </a:r>
          </a:p>
          <a:p>
            <a:endParaRPr lang="en-US" sz="2000" dirty="0" smtClean="0">
              <a:solidFill>
                <a:srgbClr val="FF0000"/>
              </a:solidFill>
            </a:endParaRPr>
          </a:p>
          <a:p>
            <a:r>
              <a:rPr lang="en-US" sz="2000" dirty="0" smtClean="0">
                <a:solidFill>
                  <a:schemeClr val="tx2"/>
                </a:solidFill>
              </a:rPr>
              <a:t>New field can be accounted for by changing the </a:t>
            </a:r>
            <a:r>
              <a:rPr lang="en-US" sz="2000" dirty="0" smtClean="0">
                <a:solidFill>
                  <a:schemeClr val="tx2"/>
                </a:solidFill>
              </a:rPr>
              <a:t>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smtClean="0"/>
              <a:t>Permittivity of the material</a:t>
            </a:r>
            <a:endParaRPr lang="en-US" dirty="0"/>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smtClean="0">
                <a:solidFill>
                  <a:srgbClr val="FF0000"/>
                </a:solidFill>
              </a:rPr>
              <a:t>Another quantity used in EM is the electric flux density </a:t>
            </a:r>
            <a:r>
              <a:rPr lang="en-US" sz="2000" b="1" dirty="0" smtClean="0">
                <a:solidFill>
                  <a:srgbClr val="FF0000"/>
                </a:solidFill>
              </a:rPr>
              <a:t>D</a:t>
            </a:r>
            <a:r>
              <a:rPr lang="en-US" sz="2000" dirty="0" smtClean="0">
                <a:solidFill>
                  <a:srgbClr val="FF0000"/>
                </a:solidFill>
              </a:rPr>
              <a:t>:</a:t>
            </a:r>
            <a:endParaRPr lang="en-US" sz="2000" dirty="0">
              <a:solidFill>
                <a:srgbClr val="FF0000"/>
              </a:solidFill>
            </a:endParaRPr>
          </a:p>
        </p:txBody>
      </p:sp>
      <p:pic>
        <p:nvPicPr>
          <p:cNvPr id="81921" name="Picture 1"/>
          <p:cNvPicPr>
            <a:picLocks noChangeAspect="1" noChangeArrowheads="1"/>
          </p:cNvPicPr>
          <p:nvPr/>
        </p:nvPicPr>
        <p:blipFill>
          <a:blip r:embed="rId2" cstate="print"/>
          <a:srcRect/>
          <a:stretch>
            <a:fillRect/>
          </a:stretch>
        </p:blipFill>
        <p:spPr bwMode="auto">
          <a:xfrm>
            <a:off x="3886200" y="1524000"/>
            <a:ext cx="5241017" cy="4090988"/>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206763" y="5986909"/>
            <a:ext cx="1683474"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Electric dipole</a:t>
            </a: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6781800" y="4985266"/>
            <a:ext cx="533400" cy="6477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4" idx="2"/>
          </p:cNvCxnSpPr>
          <p:nvPr/>
        </p:nvCxnSpPr>
        <p:spPr>
          <a:xfrm>
            <a:off x="7048500" y="5632966"/>
            <a:ext cx="0" cy="353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Field</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smtClean="0">
                <a:solidFill>
                  <a:srgbClr val="FF0000"/>
                </a:solidFill>
              </a:rPr>
              <a:t>Magnetic field induced by a current in a long wire</a:t>
            </a:r>
            <a:endParaRPr lang="en-US" sz="2000" dirty="0">
              <a:solidFill>
                <a:srgbClr val="FF0000"/>
              </a:solidFill>
            </a:endParaRPr>
          </a:p>
        </p:txBody>
      </p:sp>
      <p:sp>
        <p:nvSpPr>
          <p:cNvPr id="13" name="TextBox 12"/>
          <p:cNvSpPr txBox="1"/>
          <p:nvPr/>
        </p:nvSpPr>
        <p:spPr>
          <a:xfrm>
            <a:off x="304800" y="4572000"/>
            <a:ext cx="3588317" cy="369332"/>
          </a:xfrm>
          <a:prstGeom prst="rect">
            <a:avLst/>
          </a:prstGeom>
          <a:noFill/>
        </p:spPr>
        <p:txBody>
          <a:bodyPr wrap="none" rtlCol="0">
            <a:spAutoFit/>
          </a:bodyPr>
          <a:lstStyle/>
          <a:p>
            <a:r>
              <a:rPr lang="en-US" dirty="0" smtClean="0"/>
              <a:t>Magnetic permeability of free space</a:t>
            </a:r>
            <a:endParaRPr lang="en-US" dirty="0"/>
          </a:p>
        </p:txBody>
      </p:sp>
      <p:sp>
        <p:nvSpPr>
          <p:cNvPr id="15" name="TextBox 14"/>
          <p:cNvSpPr txBox="1"/>
          <p:nvPr/>
        </p:nvSpPr>
        <p:spPr>
          <a:xfrm>
            <a:off x="152400" y="5257800"/>
            <a:ext cx="3657600" cy="646331"/>
          </a:xfrm>
          <a:prstGeom prst="rect">
            <a:avLst/>
          </a:prstGeom>
          <a:noFill/>
        </p:spPr>
        <p:txBody>
          <a:bodyPr wrap="square" rtlCol="0">
            <a:spAutoFit/>
          </a:bodyPr>
          <a:lstStyle/>
          <a:p>
            <a:r>
              <a:rPr lang="en-US" dirty="0" smtClean="0">
                <a:solidFill>
                  <a:srgbClr val="FF0000"/>
                </a:solidFill>
              </a:rPr>
              <a:t>Electric and magnetic fields are connected through the speed of light:</a:t>
            </a:r>
            <a:endParaRPr lang="en-US" dirty="0">
              <a:solidFill>
                <a:srgbClr val="FF0000"/>
              </a:solidFill>
            </a:endParaRP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smtClean="0">
                <a:solidFill>
                  <a:schemeClr val="tx2"/>
                </a:solidFill>
              </a:rPr>
              <a:t>Electric charges can be isolated, but magnetic poles always exist in pairs.</a:t>
            </a:r>
            <a:endParaRPr lang="en-US" sz="2400" i="1" dirty="0">
              <a:solidFill>
                <a:schemeClr val="tx2"/>
              </a:solidFill>
            </a:endParaRPr>
          </a:p>
        </p:txBody>
      </p:sp>
      <p:pic>
        <p:nvPicPr>
          <p:cNvPr id="80897" name="Picture 1"/>
          <p:cNvPicPr>
            <a:picLocks noChangeAspect="1" noChangeArrowheads="1"/>
          </p:cNvPicPr>
          <p:nvPr/>
        </p:nvPicPr>
        <p:blipFill>
          <a:blip r:embed="rId3" cstate="print"/>
          <a:srcRect/>
          <a:stretch>
            <a:fillRect/>
          </a:stretch>
        </p:blipFill>
        <p:spPr bwMode="auto">
          <a:xfrm>
            <a:off x="381000" y="3352800"/>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8600" y="4191000"/>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304800" y="5867400"/>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srcRect/>
          <a:stretch>
            <a:fillRect/>
          </a:stretch>
        </p:blipFill>
        <p:spPr bwMode="auto">
          <a:xfrm>
            <a:off x="4648200" y="2438400"/>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xmlns="" val="0"/>
              </a:ext>
            </a:extLst>
          </a:blip>
          <a:srcRect l="3473" t="5638"/>
          <a:stretch/>
        </p:blipFill>
        <p:spPr>
          <a:xfrm>
            <a:off x="3276600" y="2133600"/>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515494"/>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Static vs. Dynamic</a:t>
            </a:r>
            <a:endParaRPr lang="en-US" dirty="0"/>
          </a:p>
        </p:txBody>
      </p:sp>
      <p:sp>
        <p:nvSpPr>
          <p:cNvPr id="5" name="TextBox 4"/>
          <p:cNvSpPr txBox="1"/>
          <p:nvPr/>
        </p:nvSpPr>
        <p:spPr>
          <a:xfrm>
            <a:off x="609600" y="1524000"/>
            <a:ext cx="5029200" cy="677108"/>
          </a:xfrm>
          <a:prstGeom prst="rect">
            <a:avLst/>
          </a:prstGeom>
          <a:noFill/>
        </p:spPr>
        <p:txBody>
          <a:bodyPr wrap="square" rtlCol="0">
            <a:spAutoFit/>
          </a:bodyPr>
          <a:lstStyle/>
          <a:p>
            <a:r>
              <a:rPr lang="en-US" sz="2000" dirty="0" smtClean="0">
                <a:solidFill>
                  <a:srgbClr val="FF0000"/>
                </a:solidFill>
              </a:rPr>
              <a:t>Static conditions</a:t>
            </a:r>
            <a:r>
              <a:rPr lang="en-US" dirty="0" smtClean="0"/>
              <a:t>: charges are stationary or moving, but if moving, they do so at a constant velocity.</a:t>
            </a:r>
            <a:endParaRPr lang="en-US" dirty="0"/>
          </a:p>
        </p:txBody>
      </p:sp>
      <p:sp>
        <p:nvSpPr>
          <p:cNvPr id="6" name="TextBox 5"/>
          <p:cNvSpPr txBox="1"/>
          <p:nvPr/>
        </p:nvSpPr>
        <p:spPr>
          <a:xfrm>
            <a:off x="381000" y="5769114"/>
            <a:ext cx="7162800" cy="707886"/>
          </a:xfrm>
          <a:prstGeom prst="rect">
            <a:avLst/>
          </a:prstGeom>
          <a:noFill/>
        </p:spPr>
        <p:txBody>
          <a:bodyPr wrap="square" rtlCol="0">
            <a:spAutoFit/>
          </a:bodyPr>
          <a:lstStyle/>
          <a:p>
            <a:r>
              <a:rPr lang="en-US" sz="2000" dirty="0" smtClean="0">
                <a:solidFill>
                  <a:srgbClr val="FF0000"/>
                </a:solidFill>
              </a:rPr>
              <a:t>Under static conditions, electric and magnetic fields are independent, but under dynamic conditions, they become coupled.</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Properties</a:t>
            </a:r>
            <a:endParaRPr lang="en-US" dirty="0"/>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a:t>
            </a:r>
            <a:endParaRPr lang="en-US" dirty="0"/>
          </a:p>
        </p:txBody>
      </p:sp>
      <p:sp>
        <p:nvSpPr>
          <p:cNvPr id="3" name="Content Placeholder 2"/>
          <p:cNvSpPr>
            <a:spLocks noGrp="1"/>
          </p:cNvSpPr>
          <p:nvPr>
            <p:ph sz="quarter" idx="1"/>
          </p:nvPr>
        </p:nvSpPr>
        <p:spPr>
          <a:xfrm>
            <a:off x="612648" y="1600200"/>
            <a:ext cx="8153400" cy="5257800"/>
          </a:xfrm>
        </p:spPr>
        <p:txBody>
          <a:bodyPr>
            <a:normAutofit lnSpcReduction="10000"/>
          </a:bodyPr>
          <a:lstStyle/>
          <a:p>
            <a:r>
              <a:rPr lang="en-US" sz="2400" dirty="0" smtClean="0"/>
              <a:t>Attitude: work hard during the </a:t>
            </a:r>
            <a:r>
              <a:rPr lang="en-US" sz="2400" dirty="0" smtClean="0">
                <a:solidFill>
                  <a:srgbClr val="FF0000"/>
                </a:solidFill>
              </a:rPr>
              <a:t>entire</a:t>
            </a:r>
            <a:r>
              <a:rPr lang="en-US" sz="2400" dirty="0" smtClean="0"/>
              <a:t> semester</a:t>
            </a:r>
          </a:p>
          <a:p>
            <a:r>
              <a:rPr lang="en-US" sz="2400" dirty="0" smtClean="0"/>
              <a:t>Integrity: homework, experiments, class projects, quiz, exams </a:t>
            </a:r>
            <a:r>
              <a:rPr lang="en-US" sz="2400" dirty="0"/>
              <a:t>(will be included in the final </a:t>
            </a:r>
            <a:r>
              <a:rPr lang="en-US" sz="2400" dirty="0" smtClean="0"/>
              <a:t>grade)</a:t>
            </a:r>
          </a:p>
          <a:p>
            <a:r>
              <a:rPr lang="en-US" sz="2400" dirty="0" smtClean="0"/>
              <a:t>Attendance:</a:t>
            </a:r>
            <a:br>
              <a:rPr lang="en-US" sz="2400" dirty="0" smtClean="0"/>
            </a:br>
            <a:r>
              <a:rPr lang="en-US" sz="2400" dirty="0" smtClean="0"/>
              <a:t>Lecture: required, about 10 random roll call in 28 lecture days (will be included in the final grade)</a:t>
            </a:r>
            <a:br>
              <a:rPr lang="en-US" sz="2400" dirty="0" smtClean="0"/>
            </a:br>
            <a:r>
              <a:rPr lang="en-US" sz="2400" dirty="0"/>
              <a:t>Lab: required, 0 point for one lab session if </a:t>
            </a:r>
            <a:r>
              <a:rPr lang="en-US" sz="2400" dirty="0" smtClean="0"/>
              <a:t>absent. Reschedule is possible, but needs to get my permission in advance</a:t>
            </a:r>
            <a:r>
              <a:rPr lang="en-US" sz="2400" dirty="0"/>
              <a:t/>
            </a:r>
            <a:br>
              <a:rPr lang="en-US" sz="2400" dirty="0"/>
            </a:br>
            <a:r>
              <a:rPr lang="en-US" sz="2400" dirty="0" smtClean="0"/>
              <a:t>Quiz: required. Make-up is possible, but get a 30% deduction in the points and no more than two times during this semester </a:t>
            </a:r>
            <a:br>
              <a:rPr lang="en-US" sz="2400" dirty="0" smtClean="0"/>
            </a:br>
            <a:r>
              <a:rPr lang="en-US" sz="2400" dirty="0" smtClean="0"/>
              <a:t>Exam</a:t>
            </a:r>
            <a:r>
              <a:rPr lang="en-US" sz="2400" dirty="0"/>
              <a:t>: required, 0 point for one exam if absent and no </a:t>
            </a:r>
            <a:r>
              <a:rPr lang="en-US" sz="2400" dirty="0" smtClean="0"/>
              <a:t>make-up exam</a:t>
            </a:r>
          </a:p>
          <a:p>
            <a:r>
              <a:rPr lang="en-US" sz="2400" dirty="0" smtClean="0"/>
              <a:t>Classroom discipline: </a:t>
            </a:r>
            <a:r>
              <a:rPr lang="en-US" sz="2400" dirty="0" smtClean="0">
                <a:solidFill>
                  <a:srgbClr val="FF0000"/>
                </a:solidFill>
              </a:rPr>
              <a:t>DO NOT</a:t>
            </a:r>
            <a:r>
              <a:rPr lang="en-US" sz="2400" dirty="0" smtClean="0"/>
              <a:t> allow playing games and watching videos on smart phones, tablets or laptops</a:t>
            </a:r>
          </a:p>
        </p:txBody>
      </p:sp>
    </p:spTree>
    <p:extLst>
      <p:ext uri="{BB962C8B-B14F-4D97-AF65-F5344CB8AC3E}">
        <p14:creationId xmlns:p14="http://schemas.microsoft.com/office/powerpoint/2010/main" xmlns="" val="1334163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Traveling Waves</a:t>
            </a:r>
            <a:endParaRPr lang="en-US" dirty="0"/>
          </a:p>
        </p:txBody>
      </p:sp>
      <p:sp>
        <p:nvSpPr>
          <p:cNvPr id="3" name="Content Placeholder 2"/>
          <p:cNvSpPr>
            <a:spLocks noGrp="1"/>
          </p:cNvSpPr>
          <p:nvPr>
            <p:ph sz="quarter" idx="1"/>
          </p:nvPr>
        </p:nvSpPr>
        <p:spPr/>
        <p:txBody>
          <a:bodyPr/>
          <a:lstStyle/>
          <a:p>
            <a:r>
              <a:rPr lang="en-US" dirty="0" smtClean="0"/>
              <a:t>Waves carry energy</a:t>
            </a:r>
          </a:p>
          <a:p>
            <a:r>
              <a:rPr lang="en-US" dirty="0" smtClean="0"/>
              <a:t>Waves have velocity</a:t>
            </a:r>
          </a:p>
          <a:p>
            <a:r>
              <a:rPr lang="en-US" dirty="0" smtClean="0"/>
              <a:t>Many waves are linear: they do not affect the passage of other waves; they can pass right through them</a:t>
            </a:r>
          </a:p>
          <a:p>
            <a:endParaRPr lang="en-US" dirty="0" smtClean="0"/>
          </a:p>
          <a:p>
            <a:r>
              <a:rPr lang="en-US" dirty="0" smtClean="0">
                <a:solidFill>
                  <a:srgbClr val="FF0000"/>
                </a:solidFill>
              </a:rPr>
              <a:t>Transient waves</a:t>
            </a:r>
            <a:r>
              <a:rPr lang="en-US" dirty="0" smtClean="0"/>
              <a:t>: caused by sudden disturbance</a:t>
            </a:r>
          </a:p>
          <a:p>
            <a:r>
              <a:rPr lang="en-US" dirty="0" smtClean="0">
                <a:solidFill>
                  <a:srgbClr val="FF0000"/>
                </a:solidFill>
              </a:rPr>
              <a:t>Continuous periodic waves</a:t>
            </a:r>
            <a:r>
              <a:rPr lang="en-US" dirty="0" smtClean="0"/>
              <a:t>: repetitive source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Waves</a:t>
            </a:r>
            <a:endParaRPr lang="en-US" dirty="0"/>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450750"/>
            <a:ext cx="9120188" cy="33280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smtClean="0"/>
              <a:t>Sinusoidal Waves in Lossless Media</a:t>
            </a:r>
            <a:endParaRPr lang="en-US" dirty="0"/>
          </a:p>
        </p:txBody>
      </p:sp>
      <p:sp>
        <p:nvSpPr>
          <p:cNvPr id="5" name="TextBox 4"/>
          <p:cNvSpPr txBox="1"/>
          <p:nvPr/>
        </p:nvSpPr>
        <p:spPr>
          <a:xfrm>
            <a:off x="381000" y="2438401"/>
            <a:ext cx="4605556" cy="1384995"/>
          </a:xfrm>
          <a:prstGeom prst="rect">
            <a:avLst/>
          </a:prstGeom>
          <a:noFill/>
        </p:spPr>
        <p:txBody>
          <a:bodyPr wrap="square" rtlCol="0">
            <a:spAutoFit/>
          </a:bodyPr>
          <a:lstStyle/>
          <a:p>
            <a:r>
              <a:rPr lang="en-US" sz="2400" dirty="0" smtClean="0"/>
              <a:t>Take wave on water as an example</a:t>
            </a:r>
            <a:r>
              <a:rPr lang="en-US" sz="2000" dirty="0" smtClean="0"/>
              <a:t> </a:t>
            </a:r>
          </a:p>
          <a:p>
            <a:endParaRPr lang="en-US" sz="2000" i="1" dirty="0" smtClean="0"/>
          </a:p>
          <a:p>
            <a:r>
              <a:rPr lang="en-US" sz="2000" i="1" dirty="0" smtClean="0"/>
              <a:t>y </a:t>
            </a:r>
            <a:r>
              <a:rPr lang="en-US" sz="2000" dirty="0" smtClean="0"/>
              <a:t>= height of water surface</a:t>
            </a:r>
          </a:p>
          <a:p>
            <a:r>
              <a:rPr lang="en-US" sz="2000" i="1" dirty="0" smtClean="0"/>
              <a:t>x </a:t>
            </a:r>
            <a:r>
              <a:rPr lang="en-US" sz="2000" dirty="0" smtClean="0"/>
              <a:t>= </a:t>
            </a:r>
            <a:r>
              <a:rPr lang="en-US" sz="2000" dirty="0" smtClean="0"/>
              <a:t>distance</a:t>
            </a:r>
            <a:endParaRPr lang="en-US" sz="2000" dirty="0"/>
          </a:p>
        </p:txBody>
      </p:sp>
      <p:pic>
        <p:nvPicPr>
          <p:cNvPr id="7" name="Picture 6" descr="blank.tiff"/>
          <p:cNvPicPr>
            <a:picLocks noChangeAspect="1"/>
          </p:cNvPicPr>
          <p:nvPr/>
        </p:nvPicPr>
        <p:blipFill>
          <a:blip r:embed="rId2" cstate="print"/>
          <a:stretch>
            <a:fillRect/>
          </a:stretch>
        </p:blipFill>
        <p:spPr>
          <a:xfrm>
            <a:off x="5181599" y="4648200"/>
            <a:ext cx="912813" cy="381000"/>
          </a:xfrm>
          <a:prstGeom prst="rect">
            <a:avLst/>
          </a:prstGeom>
        </p:spPr>
      </p:pic>
      <p:sp>
        <p:nvSpPr>
          <p:cNvPr id="9" name="TextBox 8"/>
          <p:cNvSpPr txBox="1"/>
          <p:nvPr/>
        </p:nvSpPr>
        <p:spPr>
          <a:xfrm>
            <a:off x="5181600" y="5410200"/>
            <a:ext cx="184666" cy="369332"/>
          </a:xfrm>
          <a:prstGeom prst="rect">
            <a:avLst/>
          </a:prstGeom>
          <a:noFill/>
        </p:spPr>
        <p:txBody>
          <a:bodyPr wrap="none" rtlCol="0">
            <a:spAutoFit/>
          </a:bodyPr>
          <a:lstStyle/>
          <a:p>
            <a:r>
              <a:rPr lang="en-US" dirty="0" smtClean="0"/>
              <a:t> </a:t>
            </a:r>
            <a:endParaRPr lang="en-US" dirty="0"/>
          </a:p>
        </p:txBody>
      </p:sp>
      <p:pic>
        <p:nvPicPr>
          <p:cNvPr id="75777" name="Picture 1"/>
          <p:cNvPicPr>
            <a:picLocks noGrp="1" noChangeAspect="1" noChangeArrowheads="1"/>
          </p:cNvPicPr>
          <p:nvPr>
            <p:ph sz="quarter" idx="1"/>
          </p:nvPr>
        </p:nvPicPr>
        <p:blipFill>
          <a:blip r:embed="rId3" cstate="print"/>
          <a:srcRect/>
          <a:stretch>
            <a:fillRect/>
          </a:stretch>
        </p:blipFill>
        <p:spPr bwMode="auto">
          <a:xfrm>
            <a:off x="152400" y="1524000"/>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4" cstate="print"/>
          <a:srcRect/>
          <a:stretch>
            <a:fillRect/>
          </a:stretch>
        </p:blipFill>
        <p:spPr bwMode="auto">
          <a:xfrm>
            <a:off x="54712" y="4038600"/>
            <a:ext cx="4974488" cy="1417578"/>
          </a:xfrm>
          <a:prstGeom prst="rect">
            <a:avLst/>
          </a:prstGeom>
          <a:noFill/>
          <a:ln w="9525">
            <a:noFill/>
            <a:miter lim="800000"/>
            <a:headEnd/>
            <a:tailEnd/>
          </a:ln>
        </p:spPr>
      </p:pic>
      <p:sp>
        <p:nvSpPr>
          <p:cNvPr id="11" name="Rectangle 10"/>
          <p:cNvSpPr/>
          <p:nvPr/>
        </p:nvSpPr>
        <p:spPr>
          <a:xfrm>
            <a:off x="4648200" y="5181600"/>
            <a:ext cx="381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779" name="Picture 3"/>
          <p:cNvPicPr>
            <a:picLocks noChangeAspect="1" noChangeArrowheads="1"/>
          </p:cNvPicPr>
          <p:nvPr/>
        </p:nvPicPr>
        <p:blipFill>
          <a:blip r:embed="rId5"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velocity</a:t>
            </a:r>
            <a:endParaRPr lang="en-US" dirty="0"/>
          </a:p>
        </p:txBody>
      </p:sp>
      <p:sp>
        <p:nvSpPr>
          <p:cNvPr id="7" name="TextBox 6"/>
          <p:cNvSpPr txBox="1"/>
          <p:nvPr/>
        </p:nvSpPr>
        <p:spPr>
          <a:xfrm>
            <a:off x="76200" y="3276600"/>
            <a:ext cx="3962400" cy="646331"/>
          </a:xfrm>
          <a:prstGeom prst="rect">
            <a:avLst/>
          </a:prstGeom>
          <a:noFill/>
        </p:spPr>
        <p:txBody>
          <a:bodyPr wrap="square" rtlCol="0">
            <a:spAutoFit/>
          </a:bodyPr>
          <a:lstStyle/>
          <a:p>
            <a:r>
              <a:rPr lang="en-US" dirty="0" smtClean="0">
                <a:solidFill>
                  <a:srgbClr val="FF0000"/>
                </a:solidFill>
              </a:rPr>
              <a:t>If we select a fixed height </a:t>
            </a:r>
            <a:r>
              <a:rPr lang="en-US" i="1" dirty="0" smtClean="0">
                <a:solidFill>
                  <a:srgbClr val="FF0000"/>
                </a:solidFill>
              </a:rPr>
              <a:t>y</a:t>
            </a:r>
            <a:r>
              <a:rPr lang="en-US" baseline="-25000" dirty="0" smtClean="0">
                <a:solidFill>
                  <a:srgbClr val="FF0000"/>
                </a:solidFill>
              </a:rPr>
              <a:t>0</a:t>
            </a:r>
            <a:r>
              <a:rPr lang="en-US" dirty="0" smtClean="0">
                <a:solidFill>
                  <a:srgbClr val="FF0000"/>
                </a:solidFill>
              </a:rPr>
              <a:t> and follow its progress, then</a:t>
            </a:r>
            <a:endParaRPr lang="en-US" dirty="0">
              <a:solidFill>
                <a:srgbClr val="FF0000"/>
              </a:solidFill>
            </a:endParaRPr>
          </a:p>
        </p:txBody>
      </p:sp>
      <p:pic>
        <p:nvPicPr>
          <p:cNvPr id="74753" name="Picture 1"/>
          <p:cNvPicPr>
            <a:picLocks noChangeAspect="1" noChangeArrowheads="1"/>
          </p:cNvPicPr>
          <p:nvPr/>
        </p:nvPicPr>
        <p:blipFill>
          <a:blip r:embed="rId2" cstate="print"/>
          <a:srcRect/>
          <a:stretch>
            <a:fillRect/>
          </a:stretch>
        </p:blipFill>
        <p:spPr bwMode="auto">
          <a:xfrm>
            <a:off x="76201" y="1524001"/>
            <a:ext cx="4191000" cy="1606664"/>
          </a:xfrm>
          <a:prstGeom prst="rect">
            <a:avLst/>
          </a:prstGeom>
          <a:noFill/>
          <a:ln w="9525">
            <a:noFill/>
            <a:miter lim="800000"/>
            <a:headEnd/>
            <a:tailEnd/>
          </a:ln>
        </p:spPr>
      </p:pic>
      <p:pic>
        <p:nvPicPr>
          <p:cNvPr id="74754" name="Picture 2"/>
          <p:cNvPicPr>
            <a:picLocks noChangeAspect="1" noChangeArrowheads="1"/>
          </p:cNvPicPr>
          <p:nvPr/>
        </p:nvPicPr>
        <p:blipFill>
          <a:blip r:embed="rId3" cstate="print"/>
          <a:srcRect/>
          <a:stretch>
            <a:fillRect/>
          </a:stretch>
        </p:blipFill>
        <p:spPr bwMode="auto">
          <a:xfrm>
            <a:off x="533400" y="3886201"/>
            <a:ext cx="3200400" cy="675760"/>
          </a:xfrm>
          <a:prstGeom prst="rect">
            <a:avLst/>
          </a:prstGeom>
          <a:noFill/>
          <a:ln w="9525">
            <a:noFill/>
            <a:miter lim="800000"/>
            <a:headEnd/>
            <a:tailEnd/>
          </a:ln>
        </p:spPr>
      </p:pic>
      <p:pic>
        <p:nvPicPr>
          <p:cNvPr id="74755" name="Picture 3"/>
          <p:cNvPicPr>
            <a:picLocks noChangeAspect="1" noChangeArrowheads="1"/>
          </p:cNvPicPr>
          <p:nvPr/>
        </p:nvPicPr>
        <p:blipFill>
          <a:blip r:embed="rId4" cstate="print"/>
          <a:srcRect/>
          <a:stretch>
            <a:fillRect/>
          </a:stretch>
        </p:blipFill>
        <p:spPr bwMode="auto">
          <a:xfrm>
            <a:off x="228601" y="4648201"/>
            <a:ext cx="3817755" cy="609600"/>
          </a:xfrm>
          <a:prstGeom prst="rect">
            <a:avLst/>
          </a:prstGeom>
          <a:noFill/>
          <a:ln w="9525">
            <a:noFill/>
            <a:miter lim="800000"/>
            <a:headEnd/>
            <a:tailEnd/>
          </a:ln>
        </p:spPr>
      </p:pic>
      <p:pic>
        <p:nvPicPr>
          <p:cNvPr id="74756" name="Picture 4"/>
          <p:cNvPicPr>
            <a:picLocks noChangeAspect="1" noChangeArrowheads="1"/>
          </p:cNvPicPr>
          <p:nvPr/>
        </p:nvPicPr>
        <p:blipFill>
          <a:blip r:embed="rId5" cstate="print"/>
          <a:srcRect/>
          <a:stretch>
            <a:fillRect/>
          </a:stretch>
        </p:blipFill>
        <p:spPr bwMode="auto">
          <a:xfrm>
            <a:off x="228601" y="5382491"/>
            <a:ext cx="1752599" cy="557646"/>
          </a:xfrm>
          <a:prstGeom prst="rect">
            <a:avLst/>
          </a:prstGeom>
          <a:noFill/>
          <a:ln w="9525">
            <a:noFill/>
            <a:miter lim="800000"/>
            <a:headEnd/>
            <a:tailEnd/>
          </a:ln>
        </p:spPr>
      </p:pic>
      <p:pic>
        <p:nvPicPr>
          <p:cNvPr id="74757" name="Picture 5"/>
          <p:cNvPicPr>
            <a:picLocks noChangeAspect="1" noChangeArrowheads="1"/>
          </p:cNvPicPr>
          <p:nvPr/>
        </p:nvPicPr>
        <p:blipFill>
          <a:blip r:embed="rId6" cstate="print"/>
          <a:srcRect/>
          <a:stretch>
            <a:fillRect/>
          </a:stretch>
        </p:blipFill>
        <p:spPr bwMode="auto">
          <a:xfrm>
            <a:off x="1676400" y="6019800"/>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7" cstate="print"/>
          <a:srcRect/>
          <a:stretch>
            <a:fillRect/>
          </a:stretch>
        </p:blipFill>
        <p:spPr bwMode="auto">
          <a:xfrm>
            <a:off x="4901292" y="152399"/>
            <a:ext cx="4183018" cy="6705601"/>
          </a:xfrm>
          <a:prstGeom prst="rect">
            <a:avLst/>
          </a:prstGeom>
          <a:noFill/>
          <a:ln w="9525">
            <a:noFill/>
            <a:miter lim="800000"/>
            <a:headEnd/>
            <a:tailEnd/>
          </a:ln>
        </p:spPr>
      </p:pic>
      <p:pic>
        <p:nvPicPr>
          <p:cNvPr id="11" name="Picture 10" descr="y0.tiff"/>
          <p:cNvPicPr>
            <a:picLocks noChangeAspect="1"/>
          </p:cNvPicPr>
          <p:nvPr/>
        </p:nvPicPr>
        <p:blipFill>
          <a:blip r:embed="rId8" cstate="print"/>
          <a:stretch>
            <a:fillRect/>
          </a:stretch>
        </p:blipFill>
        <p:spPr>
          <a:xfrm>
            <a:off x="128588" y="4055880"/>
            <a:ext cx="252412" cy="299155"/>
          </a:xfrm>
          <a:prstGeom prst="rect">
            <a:avLst/>
          </a:prstGeom>
        </p:spPr>
      </p:pic>
      <p:sp>
        <p:nvSpPr>
          <p:cNvPr id="13" name="TextBox 12"/>
          <p:cNvSpPr txBox="1"/>
          <p:nvPr/>
        </p:nvSpPr>
        <p:spPr>
          <a:xfrm>
            <a:off x="301680" y="4017268"/>
            <a:ext cx="338629"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06674" y="16002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Wave Frequency and Period</a:t>
            </a:r>
            <a:endParaRPr lang="en-US" dirty="0"/>
          </a:p>
        </p:txBody>
      </p:sp>
      <p:pic>
        <p:nvPicPr>
          <p:cNvPr id="73730" name="Picture 2"/>
          <p:cNvPicPr>
            <a:picLocks noChangeAspect="1" noChangeArrowheads="1"/>
          </p:cNvPicPr>
          <p:nvPr/>
        </p:nvPicPr>
        <p:blipFill>
          <a:blip r:embed="rId3" cstate="print"/>
          <a:srcRect/>
          <a:stretch>
            <a:fillRect/>
          </a:stretch>
        </p:blipFill>
        <p:spPr bwMode="auto">
          <a:xfrm>
            <a:off x="4093143" y="37338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of Wave Travel</a:t>
            </a:r>
            <a:endParaRPr lang="en-US" dirty="0"/>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smtClean="0"/>
              <a:t>Wave travelling in </a:t>
            </a:r>
            <a:r>
              <a:rPr lang="en-US" sz="2400" dirty="0" smtClean="0">
                <a:solidFill>
                  <a:srgbClr val="FF0000"/>
                </a:solidFill>
              </a:rPr>
              <a:t>+</a:t>
            </a:r>
            <a:r>
              <a:rPr lang="en-US" sz="2400" i="1" dirty="0" err="1" smtClean="0">
                <a:solidFill>
                  <a:srgbClr val="FF0000"/>
                </a:solidFill>
              </a:rPr>
              <a:t>x</a:t>
            </a:r>
            <a:r>
              <a:rPr lang="en-US" sz="2400" dirty="0" smtClean="0"/>
              <a:t> direction</a:t>
            </a:r>
            <a:endParaRPr lang="en-US" sz="2400" dirty="0"/>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smtClean="0"/>
              <a:t>Wave travelling in </a:t>
            </a:r>
            <a:r>
              <a:rPr lang="en-US" sz="2400" dirty="0" smtClean="0">
                <a:solidFill>
                  <a:srgbClr val="FF0000"/>
                </a:solidFill>
                <a:latin typeface="Times New Roman"/>
                <a:cs typeface="Times New Roman"/>
              </a:rPr>
              <a:t>‒</a:t>
            </a:r>
            <a:r>
              <a:rPr lang="en-US" sz="2400" i="1" dirty="0" smtClean="0">
                <a:solidFill>
                  <a:srgbClr val="FF0000"/>
                </a:solidFill>
              </a:rPr>
              <a:t>x</a:t>
            </a:r>
            <a:r>
              <a:rPr lang="en-US" sz="2400" dirty="0" smtClean="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smtClean="0">
                <a:solidFill>
                  <a:srgbClr val="FF0000"/>
                </a:solidFill>
              </a:rPr>
              <a:t>+</a:t>
            </a:r>
            <a:r>
              <a:rPr lang="en-US" sz="2400" i="1" dirty="0" err="1" smtClean="0">
                <a:solidFill>
                  <a:srgbClr val="FF0000"/>
                </a:solidFill>
              </a:rPr>
              <a:t>x</a:t>
            </a:r>
            <a:r>
              <a:rPr lang="en-US" sz="2400" dirty="0" smtClean="0">
                <a:solidFill>
                  <a:srgbClr val="FF0000"/>
                </a:solidFill>
              </a:rPr>
              <a:t> direction: </a:t>
            </a:r>
            <a:r>
              <a:rPr lang="en-US" sz="2400" dirty="0" smtClean="0"/>
              <a:t>if coefficients of </a:t>
            </a:r>
            <a:r>
              <a:rPr lang="en-US" sz="2400" i="1" dirty="0" err="1" smtClean="0"/>
              <a:t>t</a:t>
            </a:r>
            <a:r>
              <a:rPr lang="en-US" sz="2400" dirty="0" smtClean="0"/>
              <a:t> and </a:t>
            </a:r>
            <a:r>
              <a:rPr lang="en-US" sz="2400" i="1" dirty="0" err="1" smtClean="0"/>
              <a:t>x</a:t>
            </a:r>
            <a:r>
              <a:rPr lang="en-US" sz="2400" dirty="0" smtClean="0"/>
              <a:t> have opposite signs</a:t>
            </a:r>
          </a:p>
          <a:p>
            <a:endParaRPr lang="en-US" dirty="0" smtClean="0"/>
          </a:p>
          <a:p>
            <a:r>
              <a:rPr lang="en-US" sz="2400" dirty="0" smtClean="0">
                <a:solidFill>
                  <a:srgbClr val="FF0000"/>
                </a:solidFill>
                <a:latin typeface="Times New Roman"/>
                <a:cs typeface="Times New Roman"/>
              </a:rPr>
              <a:t>‒</a:t>
            </a:r>
            <a:r>
              <a:rPr lang="en-US" sz="2400" dirty="0" smtClean="0">
                <a:solidFill>
                  <a:srgbClr val="FF0000"/>
                </a:solidFill>
              </a:rPr>
              <a:t>x direction: </a:t>
            </a:r>
            <a:r>
              <a:rPr lang="en-US" sz="2400" dirty="0" smtClean="0"/>
              <a:t>if coefficients of </a:t>
            </a:r>
            <a:r>
              <a:rPr lang="en-US" sz="2400" i="1" dirty="0" smtClean="0"/>
              <a:t>t</a:t>
            </a:r>
            <a:r>
              <a:rPr lang="en-US" sz="2400" dirty="0" smtClean="0"/>
              <a:t> and </a:t>
            </a:r>
            <a:r>
              <a:rPr lang="en-US" sz="2400" i="1" dirty="0" smtClean="0"/>
              <a:t>x</a:t>
            </a:r>
            <a:r>
              <a:rPr lang="en-US" sz="2400" dirty="0" smtClean="0"/>
              <a:t> have same sign (both positive or both negative)</a:t>
            </a:r>
            <a:endParaRPr lang="en-US" sz="2400" dirty="0"/>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Lead &amp; Lag</a:t>
            </a:r>
            <a:endParaRPr lang="en-US" dirty="0"/>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Travel in </a:t>
            </a:r>
            <a:r>
              <a:rPr lang="en-US" dirty="0" err="1" smtClean="0"/>
              <a:t>Lossy</a:t>
            </a:r>
            <a:r>
              <a:rPr lang="en-US" dirty="0" smtClean="0"/>
              <a:t> Media</a:t>
            </a:r>
            <a:endParaRPr lang="en-US" dirty="0"/>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smtClean="0">
                <a:solidFill>
                  <a:srgbClr val="FF0000"/>
                </a:solidFill>
              </a:rPr>
              <a:t>Attenuation factor</a:t>
            </a:r>
            <a:endParaRPr lang="en-US" sz="2000" dirty="0">
              <a:solidFill>
                <a:srgbClr val="FF0000"/>
              </a:solidFill>
            </a:endParaRP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smtClean="0"/>
              <a:t>Frequency does not change</a:t>
            </a:r>
            <a:endParaRPr lang="en-US" sz="2400" dirty="0"/>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smtClean="0">
                <a:solidFill>
                  <a:schemeClr val="tx2"/>
                </a:solidFill>
              </a:rPr>
              <a:t>Example 1-1: </a:t>
            </a:r>
            <a:r>
              <a:rPr lang="en-US" sz="3200" dirty="0" smtClean="0">
                <a:solidFill>
                  <a:srgbClr val="FF0000"/>
                </a:solidFill>
              </a:rPr>
              <a:t>Sound Wave in Water</a:t>
            </a:r>
            <a:endParaRPr lang="en-US" sz="3200" dirty="0">
              <a:solidFill>
                <a:srgbClr val="FF0000"/>
              </a:solidFill>
            </a:endParaRP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smtClean="0">
                <a:solidFill>
                  <a:srgbClr val="FF0000"/>
                </a:solidFill>
              </a:rPr>
              <a:t>Given: </a:t>
            </a:r>
            <a:r>
              <a:rPr lang="en-US" sz="2000" dirty="0" smtClean="0"/>
              <a:t>sinusoidal sound wave traveling in</a:t>
            </a:r>
          </a:p>
          <a:p>
            <a:r>
              <a:rPr lang="en-US" sz="2000" dirty="0" smtClean="0"/>
              <a:t>the positive </a:t>
            </a:r>
            <a:r>
              <a:rPr lang="en-US" sz="2000" i="1" dirty="0" err="1" smtClean="0"/>
              <a:t>x</a:t>
            </a:r>
            <a:r>
              <a:rPr lang="en-US" sz="2000" i="1" dirty="0" smtClean="0"/>
              <a:t>-direction in water </a:t>
            </a:r>
          </a:p>
          <a:p>
            <a:r>
              <a:rPr lang="en-US" sz="2000" dirty="0" smtClean="0"/>
              <a:t> Wave amplitude is 10 N/m2, and </a:t>
            </a:r>
            <a:r>
              <a:rPr lang="en-US" sz="2000" i="1" dirty="0" err="1" smtClean="0"/>
              <a:t>p(x</a:t>
            </a:r>
            <a:r>
              <a:rPr lang="en-US" sz="2000" i="1" dirty="0" smtClean="0"/>
              <a:t>, </a:t>
            </a:r>
            <a:r>
              <a:rPr lang="en-US" sz="2000" i="1" dirty="0" err="1" smtClean="0"/>
              <a:t>t</a:t>
            </a:r>
            <a:r>
              <a:rPr lang="en-US" sz="2000" i="1" dirty="0" smtClean="0"/>
              <a:t>) was observed to be at its </a:t>
            </a:r>
            <a:r>
              <a:rPr lang="en-US" sz="2000" dirty="0" smtClean="0"/>
              <a:t>maximum value at </a:t>
            </a:r>
            <a:r>
              <a:rPr lang="en-US" sz="2000" i="1" dirty="0" err="1" smtClean="0"/>
              <a:t>t</a:t>
            </a:r>
            <a:r>
              <a:rPr lang="en-US" sz="2000" i="1" dirty="0" smtClean="0"/>
              <a:t> = 0 and </a:t>
            </a:r>
            <a:r>
              <a:rPr lang="en-US" sz="2000" i="1" dirty="0" err="1" smtClean="0"/>
              <a:t>x</a:t>
            </a:r>
            <a:r>
              <a:rPr lang="en-US" sz="2000" i="1" dirty="0" smtClean="0"/>
              <a:t> = 0.25 </a:t>
            </a:r>
            <a:r>
              <a:rPr lang="en-US" sz="2000" i="1" dirty="0" err="1" smtClean="0"/>
              <a:t>m</a:t>
            </a:r>
            <a:r>
              <a:rPr lang="en-US" sz="2000" i="1" dirty="0" smtClean="0"/>
              <a:t>.  </a:t>
            </a:r>
            <a:r>
              <a:rPr lang="en-US" sz="2000" dirty="0" smtClean="0"/>
              <a:t>Also</a:t>
            </a:r>
            <a:r>
              <a:rPr lang="en-US" sz="2000" i="1" dirty="0" smtClean="0"/>
              <a:t>   </a:t>
            </a:r>
            <a:r>
              <a:rPr lang="en-US" sz="2000" dirty="0" err="1" smtClean="0"/>
              <a:t>f</a:t>
            </a:r>
            <a:r>
              <a:rPr lang="en-US" sz="2000" dirty="0" smtClean="0"/>
              <a:t>=1 kHz,  up=1.5 km/</a:t>
            </a:r>
            <a:r>
              <a:rPr lang="en-US" sz="2000" dirty="0" err="1" smtClean="0"/>
              <a:t>s</a:t>
            </a:r>
            <a:r>
              <a:rPr lang="en-US" sz="2000" dirty="0" smtClean="0"/>
              <a:t>.  </a:t>
            </a:r>
          </a:p>
          <a:p>
            <a:r>
              <a:rPr lang="en-US" sz="2000" dirty="0" smtClean="0">
                <a:solidFill>
                  <a:srgbClr val="FF0000"/>
                </a:solidFill>
              </a:rPr>
              <a:t>Determine</a:t>
            </a:r>
            <a:r>
              <a:rPr lang="en-US" sz="2000" dirty="0" smtClean="0">
                <a:solidFill>
                  <a:srgbClr val="FF0000"/>
                </a:solidFill>
              </a:rPr>
              <a:t>: </a:t>
            </a:r>
            <a:r>
              <a:rPr lang="en-US" sz="2000" dirty="0" smtClean="0"/>
              <a:t>p(</a:t>
            </a:r>
            <a:r>
              <a:rPr lang="en-US" sz="2000" dirty="0" err="1" smtClean="0"/>
              <a:t>x,t</a:t>
            </a:r>
            <a:r>
              <a:rPr lang="en-US" sz="2000" dirty="0" smtClean="0"/>
              <a:t>)</a:t>
            </a:r>
          </a:p>
          <a:p>
            <a:r>
              <a:rPr lang="en-US" sz="2000" dirty="0" smtClean="0">
                <a:solidFill>
                  <a:srgbClr val="FF0000"/>
                </a:solidFill>
              </a:rPr>
              <a:t>Solution</a:t>
            </a:r>
            <a:r>
              <a:rPr lang="en-US" sz="2000" dirty="0" smtClean="0">
                <a:solidFill>
                  <a:srgbClr val="FF0000"/>
                </a:solidFill>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0" y="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19600" y="2590800"/>
            <a:ext cx="4683604"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(cont.)</a:t>
            </a:r>
            <a:endParaRPr lang="en-US" dirty="0"/>
          </a:p>
        </p:txBody>
      </p:sp>
      <p:sp>
        <p:nvSpPr>
          <p:cNvPr id="3" name="Content Placeholder 2"/>
          <p:cNvSpPr>
            <a:spLocks noGrp="1"/>
          </p:cNvSpPr>
          <p:nvPr>
            <p:ph sz="quarter" idx="1"/>
          </p:nvPr>
        </p:nvSpPr>
        <p:spPr>
          <a:xfrm>
            <a:off x="612648" y="1600200"/>
            <a:ext cx="8153400" cy="4953000"/>
          </a:xfrm>
        </p:spPr>
        <p:txBody>
          <a:bodyPr>
            <a:normAutofit/>
          </a:bodyPr>
          <a:lstStyle/>
          <a:p>
            <a:r>
              <a:rPr lang="en-US" sz="2400" dirty="0"/>
              <a:t>Bonus points: </a:t>
            </a:r>
            <a:r>
              <a:rPr lang="en-US" sz="2400" dirty="0" smtClean="0"/>
              <a:t>0.5,1 or 1.5 points </a:t>
            </a:r>
            <a:r>
              <a:rPr lang="en-US" sz="2400" dirty="0"/>
              <a:t>per time is awarded to students who can answer some of my questions and ask me in-depth questions (will be included in the final grade</a:t>
            </a:r>
            <a:r>
              <a:rPr lang="en-US" sz="2400" dirty="0" smtClean="0"/>
              <a:t>)</a:t>
            </a:r>
          </a:p>
          <a:p>
            <a:r>
              <a:rPr lang="en-US" sz="2400" dirty="0" smtClean="0"/>
              <a:t>Homework: assigned every week and collected next week in class. If you cannot </a:t>
            </a:r>
            <a:r>
              <a:rPr lang="en-US" altLang="zh-CN" sz="2400" dirty="0" smtClean="0"/>
              <a:t>finish it</a:t>
            </a:r>
            <a:r>
              <a:rPr lang="en-US" sz="2400" dirty="0" smtClean="0"/>
              <a:t> on time, you can turn in on the next class day but with a 20% deduction of the points. No homework is accepted after that. </a:t>
            </a:r>
            <a:r>
              <a:rPr lang="en-US" sz="2400" dirty="0"/>
              <a:t>E</a:t>
            </a:r>
            <a:r>
              <a:rPr lang="en-US" sz="2400" dirty="0" smtClean="0"/>
              <a:t>veryone should try to work on homework problems independently. Discussion between students and searching online is allowed, but you must finally work on it by yourself even if </a:t>
            </a:r>
            <a:r>
              <a:rPr lang="en-US" sz="2400" dirty="0"/>
              <a:t>you get some help </a:t>
            </a:r>
            <a:r>
              <a:rPr lang="en-US" sz="2400" dirty="0" smtClean="0"/>
              <a:t>elsewhere. Copying from each other, copying solutions, or copying the old-version homework of the junior students will be </a:t>
            </a:r>
            <a:r>
              <a:rPr lang="en-US" sz="2400" dirty="0" smtClean="0">
                <a:solidFill>
                  <a:srgbClr val="FF0000"/>
                </a:solidFill>
              </a:rPr>
              <a:t>strictly</a:t>
            </a:r>
            <a:r>
              <a:rPr lang="en-US" sz="2400" dirty="0" smtClean="0"/>
              <a:t> </a:t>
            </a:r>
            <a:r>
              <a:rPr lang="en-US" sz="2400" dirty="0" smtClean="0">
                <a:solidFill>
                  <a:srgbClr val="FF0000"/>
                </a:solidFill>
              </a:rPr>
              <a:t>punished</a:t>
            </a:r>
          </a:p>
        </p:txBody>
      </p:sp>
    </p:spTree>
    <p:extLst>
      <p:ext uri="{BB962C8B-B14F-4D97-AF65-F5344CB8AC3E}">
        <p14:creationId xmlns:p14="http://schemas.microsoft.com/office/powerpoint/2010/main" xmlns="" val="3125050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EM Spectrum</a:t>
            </a:r>
            <a:endParaRPr lang="en-US" dirty="0"/>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Complex Numbers</a:t>
            </a:r>
            <a:endParaRPr lang="en-US" dirty="0"/>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smtClean="0">
                <a:solidFill>
                  <a:schemeClr val="accent1"/>
                </a:solidFill>
              </a:rPr>
              <a:t>We will find it is useful to represent sinusoids as complex numbers</a:t>
            </a:r>
            <a:endParaRPr lang="en-US" sz="2800" dirty="0">
              <a:solidFill>
                <a:schemeClr val="accent1"/>
              </a:solidFill>
            </a:endParaRP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p:oleObj spid="_x0000_s68678" name="Equation" r:id="rId3" imgW="634572" imgH="190592" progId="Equation.3">
              <p:embed/>
            </p:oleObj>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p:oleObj spid="_x0000_s68679" name="Equation" r:id="rId4" imgW="1053847" imgH="254092" progId="Equation.3">
              <p:embed/>
            </p:oleObj>
          </a:graphicData>
        </a:graphic>
      </p:graphicFrame>
      <p:graphicFrame>
        <p:nvGraphicFramePr>
          <p:cNvPr id="56333" name="Object 13"/>
          <p:cNvGraphicFramePr>
            <a:graphicFrameLocks noChangeAspect="1"/>
          </p:cNvGraphicFramePr>
          <p:nvPr/>
        </p:nvGraphicFramePr>
        <p:xfrm>
          <a:off x="7696200" y="1676400"/>
          <a:ext cx="1019175" cy="452437"/>
        </p:xfrm>
        <a:graphic>
          <a:graphicData uri="http://schemas.openxmlformats.org/presentationml/2006/ole">
            <p:oleObj spid="_x0000_s68680" name="Equation" r:id="rId5" imgW="545886" imgH="241269" progId="Equation.3">
              <p:embed/>
            </p:oleObj>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rPr>
              <a:t>Rectangular coordinates</a:t>
            </a:r>
            <a:endParaRPr lang="en-US" sz="2400" b="1" dirty="0">
              <a:solidFill>
                <a:srgbClr val="FF0000"/>
              </a:solidFill>
            </a:endParaRP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rPr>
              <a:t>Polar coordinates</a:t>
            </a:r>
            <a:endParaRPr lang="en-US" sz="2400" b="1" dirty="0">
              <a:solidFill>
                <a:srgbClr val="FF0000"/>
              </a:solidFill>
            </a:endParaRPr>
          </a:p>
        </p:txBody>
      </p:sp>
      <p:graphicFrame>
        <p:nvGraphicFramePr>
          <p:cNvPr id="56340" name="Object 20"/>
          <p:cNvGraphicFramePr>
            <a:graphicFrameLocks noChangeAspect="1"/>
          </p:cNvGraphicFramePr>
          <p:nvPr/>
        </p:nvGraphicFramePr>
        <p:xfrm>
          <a:off x="5707063" y="5591175"/>
          <a:ext cx="2370137" cy="428625"/>
        </p:xfrm>
        <a:graphic>
          <a:graphicData uri="http://schemas.openxmlformats.org/presentationml/2006/ole">
            <p:oleObj spid="_x0000_s68681" name="Equation" r:id="rId6" imgW="1269908" imgH="228738" progId="Equation.3">
              <p:embed/>
            </p:oleObj>
          </a:graphicData>
        </a:graphic>
      </p:graphicFrame>
      <p:sp>
        <p:nvSpPr>
          <p:cNvPr id="28" name="Text Box 4"/>
          <p:cNvSpPr txBox="1">
            <a:spLocks noChangeArrowheads="1"/>
          </p:cNvSpPr>
          <p:nvPr/>
        </p:nvSpPr>
        <p:spPr bwMode="auto">
          <a:xfrm>
            <a:off x="5707062" y="4600575"/>
            <a:ext cx="2522537" cy="830997"/>
          </a:xfrm>
          <a:prstGeom prst="rect">
            <a:avLst/>
          </a:prstGeom>
          <a:noFill/>
          <a:ln w="9525">
            <a:noFill/>
            <a:miter lim="800000"/>
            <a:headEnd/>
            <a:tailEnd/>
          </a:ln>
          <a:effectLst/>
        </p:spPr>
        <p:txBody>
          <a:bodyPr wrap="square">
            <a:spAutoFit/>
          </a:bodyPr>
          <a:lstStyle/>
          <a:p>
            <a:r>
              <a:rPr lang="en-US" sz="2400" b="1" dirty="0" smtClean="0">
                <a:solidFill>
                  <a:schemeClr val="accent1"/>
                </a:solidFill>
              </a:rPr>
              <a:t>Relations based on Euler’s Identity</a:t>
            </a:r>
            <a:endParaRPr lang="en-US" sz="2400" b="1" dirty="0">
              <a:solidFill>
                <a:schemeClr val="accent1"/>
              </a:solidFill>
            </a:endParaRPr>
          </a:p>
        </p:txBody>
      </p:sp>
      <p:graphicFrame>
        <p:nvGraphicFramePr>
          <p:cNvPr id="56341" name="Object 21"/>
          <p:cNvGraphicFramePr>
            <a:graphicFrameLocks noChangeAspect="1"/>
          </p:cNvGraphicFramePr>
          <p:nvPr/>
        </p:nvGraphicFramePr>
        <p:xfrm>
          <a:off x="6781800" y="2819400"/>
          <a:ext cx="1184275" cy="809625"/>
        </p:xfrm>
        <a:graphic>
          <a:graphicData uri="http://schemas.openxmlformats.org/presentationml/2006/ole">
            <p:oleObj spid="_x0000_s68682" name="Equation" r:id="rId7" imgW="634954" imgH="431570" progId="Equation.3">
              <p:embed/>
            </p:oleObj>
          </a:graphicData>
        </a:graphic>
      </p:graphicFrame>
      <p:pic>
        <p:nvPicPr>
          <p:cNvPr id="58375" name="Picture 7"/>
          <p:cNvPicPr>
            <a:picLocks noChangeAspect="1" noChangeArrowheads="1"/>
          </p:cNvPicPr>
          <p:nvPr/>
        </p:nvPicPr>
        <p:blipFill>
          <a:blip r:embed="rId8" cstate="print"/>
          <a:srcRect/>
          <a:stretch>
            <a:fillRect/>
          </a:stretch>
        </p:blipFill>
        <p:spPr bwMode="auto">
          <a:xfrm>
            <a:off x="609600" y="4114800"/>
            <a:ext cx="4200525" cy="257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Relations for Complex Numbers</a:t>
            </a:r>
            <a:endParaRPr lang="en-US" dirty="0"/>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smtClean="0">
                <a:solidFill>
                  <a:srgbClr val="FF0000"/>
                </a:solidFill>
              </a:rPr>
              <a:t>Learn how to perform these     with </a:t>
            </a:r>
            <a:r>
              <a:rPr lang="en-US" sz="2400" b="1" i="1" u="sng" dirty="0" smtClean="0">
                <a:solidFill>
                  <a:srgbClr val="FF0000"/>
                </a:solidFill>
              </a:rPr>
              <a:t>your</a:t>
            </a:r>
            <a:r>
              <a:rPr lang="en-US" sz="2400" b="1" dirty="0" smtClean="0">
                <a:solidFill>
                  <a:srgbClr val="FF0000"/>
                </a:solidFill>
              </a:rPr>
              <a:t> calculator/computer</a:t>
            </a:r>
            <a:endParaRPr lang="en-US" sz="2400" b="1" dirty="0">
              <a:solidFill>
                <a:srgbClr val="FF0000"/>
              </a:solidFill>
            </a:endParaRP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smtClean="0"/>
              <a:t>Phasor</a:t>
            </a:r>
            <a:r>
              <a:rPr lang="en-US" dirty="0" smtClean="0"/>
              <a:t> Domain</a:t>
            </a:r>
            <a:endParaRPr lang="en-US" dirty="0"/>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smtClean="0">
                <a:solidFill>
                  <a:schemeClr val="accent1"/>
                </a:solidFill>
              </a:rPr>
              <a:t> </a:t>
            </a:r>
            <a:endParaRPr lang="en-US" sz="2800" dirty="0">
              <a:solidFill>
                <a:schemeClr val="accent1"/>
              </a:solidFill>
            </a:endParaRP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smtClean="0"/>
              <a:t>1.  The phasor-analysis technique transforms </a:t>
            </a:r>
            <a:r>
              <a:rPr lang="en-US" sz="2300" dirty="0" smtClean="0"/>
              <a:t>equations</a:t>
            </a:r>
            <a:endParaRPr lang="en-US" sz="2300" dirty="0" smtClean="0"/>
          </a:p>
          <a:p>
            <a:r>
              <a:rPr lang="en-US" sz="2300" dirty="0" smtClean="0"/>
              <a:t>from the </a:t>
            </a:r>
            <a:r>
              <a:rPr lang="en-US" sz="2300" dirty="0" smtClean="0">
                <a:solidFill>
                  <a:srgbClr val="FF0000"/>
                </a:solidFill>
              </a:rPr>
              <a:t>time domain </a:t>
            </a:r>
            <a:r>
              <a:rPr lang="en-US" sz="2300" dirty="0" smtClean="0"/>
              <a:t>to the </a:t>
            </a:r>
            <a:r>
              <a:rPr lang="en-US" sz="2300" dirty="0" smtClean="0">
                <a:solidFill>
                  <a:schemeClr val="tx2"/>
                </a:solidFill>
              </a:rPr>
              <a:t>phasor domain. </a:t>
            </a:r>
          </a:p>
          <a:p>
            <a:endParaRPr lang="en-US" sz="2300" dirty="0" smtClean="0"/>
          </a:p>
          <a:p>
            <a:r>
              <a:rPr lang="en-US" sz="2300" dirty="0" smtClean="0"/>
              <a:t>2.  </a:t>
            </a:r>
            <a:r>
              <a:rPr lang="en-US" sz="2300" dirty="0" err="1" smtClean="0">
                <a:solidFill>
                  <a:srgbClr val="FF0000"/>
                </a:solidFill>
              </a:rPr>
              <a:t>Integro</a:t>
            </a:r>
            <a:r>
              <a:rPr lang="en-US" sz="2300" dirty="0" smtClean="0">
                <a:solidFill>
                  <a:srgbClr val="FF0000"/>
                </a:solidFill>
              </a:rPr>
              <a:t>-differential </a:t>
            </a:r>
            <a:r>
              <a:rPr lang="en-US" sz="2300" dirty="0" smtClean="0"/>
              <a:t>equations get converted into</a:t>
            </a:r>
          </a:p>
          <a:p>
            <a:r>
              <a:rPr lang="en-US" sz="2300" dirty="0" smtClean="0">
                <a:solidFill>
                  <a:schemeClr val="tx2"/>
                </a:solidFill>
              </a:rPr>
              <a:t>linear equations </a:t>
            </a:r>
            <a:r>
              <a:rPr lang="en-US" sz="2300" dirty="0" smtClean="0"/>
              <a:t>with no sinusoidal functions. </a:t>
            </a:r>
          </a:p>
          <a:p>
            <a:endParaRPr lang="en-US" sz="2300" dirty="0" smtClean="0"/>
          </a:p>
          <a:p>
            <a:r>
              <a:rPr lang="en-US" sz="2300" dirty="0" smtClean="0"/>
              <a:t>3.  After solving for the desired variable--such as a particular voltage or current-- in the </a:t>
            </a:r>
            <a:r>
              <a:rPr lang="en-US" sz="2300" dirty="0" smtClean="0">
                <a:solidFill>
                  <a:srgbClr val="1F497D"/>
                </a:solidFill>
              </a:rPr>
              <a:t>phasor domain</a:t>
            </a:r>
            <a:r>
              <a:rPr lang="en-US" sz="2300" dirty="0" smtClean="0"/>
              <a:t>, conversion back to the </a:t>
            </a:r>
            <a:r>
              <a:rPr lang="en-US" sz="2300" dirty="0" smtClean="0">
                <a:solidFill>
                  <a:srgbClr val="FF0000"/>
                </a:solidFill>
              </a:rPr>
              <a:t>time domain</a:t>
            </a:r>
          </a:p>
          <a:p>
            <a:r>
              <a:rPr lang="en-US" sz="2300" dirty="0" smtClean="0"/>
              <a:t>provides the same solution that would have been obtained </a:t>
            </a:r>
            <a:r>
              <a:rPr lang="en-US" sz="2300" dirty="0" smtClean="0"/>
              <a:t>had the </a:t>
            </a:r>
            <a:r>
              <a:rPr lang="en-US" sz="2300" dirty="0" smtClean="0"/>
              <a:t>original </a:t>
            </a:r>
            <a:r>
              <a:rPr lang="en-US" sz="2300" dirty="0" err="1" smtClean="0"/>
              <a:t>integro</a:t>
            </a:r>
            <a:r>
              <a:rPr lang="en-US" sz="2300" dirty="0" smtClean="0"/>
              <a:t>-differential equations been solved entirely in the time domain. </a:t>
            </a:r>
            <a:endParaRPr lang="en-US" sz="2300" dirty="0"/>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3" cstate="print"/>
          <a:srcRect/>
          <a:stretch>
            <a:fillRect/>
          </a:stretch>
        </p:blipFill>
        <p:spPr bwMode="auto">
          <a:xfrm>
            <a:off x="990599" y="2133600"/>
            <a:ext cx="2306591" cy="381000"/>
          </a:xfrm>
          <a:prstGeom prst="rect">
            <a:avLst/>
          </a:prstGeom>
          <a:noFill/>
          <a:ln w="9525">
            <a:noFill/>
            <a:miter lim="800000"/>
            <a:headEnd/>
            <a:tailEnd/>
          </a:ln>
        </p:spPr>
      </p:pic>
      <p:sp>
        <p:nvSpPr>
          <p:cNvPr id="1142786" name="Rectangle 2"/>
          <p:cNvSpPr>
            <a:spLocks noGrp="1" noChangeArrowheads="1"/>
          </p:cNvSpPr>
          <p:nvPr>
            <p:ph type="title"/>
          </p:nvPr>
        </p:nvSpPr>
        <p:spPr/>
        <p:txBody>
          <a:bodyPr/>
          <a:lstStyle/>
          <a:p>
            <a:r>
              <a:rPr lang="en-US" dirty="0" err="1" smtClean="0"/>
              <a:t>Phasor</a:t>
            </a:r>
            <a:r>
              <a:rPr lang="en-US" dirty="0" smtClean="0"/>
              <a:t> Domain</a:t>
            </a:r>
            <a:endParaRPr lang="en-US" dirty="0"/>
          </a:p>
        </p:txBody>
      </p:sp>
      <p:sp>
        <p:nvSpPr>
          <p:cNvPr id="9" name="TextBox 8"/>
          <p:cNvSpPr txBox="1"/>
          <p:nvPr/>
        </p:nvSpPr>
        <p:spPr>
          <a:xfrm>
            <a:off x="304800" y="3429000"/>
            <a:ext cx="8686800" cy="461665"/>
          </a:xfrm>
          <a:prstGeom prst="rect">
            <a:avLst/>
          </a:prstGeom>
          <a:noFill/>
        </p:spPr>
        <p:txBody>
          <a:bodyPr wrap="square" rtlCol="0">
            <a:spAutoFit/>
          </a:bodyPr>
          <a:lstStyle/>
          <a:p>
            <a:r>
              <a:rPr lang="en-US" sz="2400" dirty="0" smtClean="0"/>
              <a:t> </a:t>
            </a:r>
            <a:endParaRPr lang="en-US" sz="2400" dirty="0"/>
          </a:p>
        </p:txBody>
      </p:sp>
      <p:sp>
        <p:nvSpPr>
          <p:cNvPr id="8" name="TextBox 7"/>
          <p:cNvSpPr txBox="1"/>
          <p:nvPr/>
        </p:nvSpPr>
        <p:spPr>
          <a:xfrm>
            <a:off x="990600" y="2057400"/>
            <a:ext cx="4038600" cy="523220"/>
          </a:xfrm>
          <a:prstGeom prst="rect">
            <a:avLst/>
          </a:prstGeom>
          <a:noFill/>
        </p:spPr>
        <p:txBody>
          <a:bodyPr wrap="square" rtlCol="0">
            <a:spAutoFit/>
          </a:bodyPr>
          <a:lstStyle/>
          <a:p>
            <a:r>
              <a:rPr lang="en-US" sz="2800" i="1" dirty="0" smtClean="0"/>
              <a:t> </a:t>
            </a:r>
            <a:endParaRPr lang="en-US" sz="2800" dirty="0"/>
          </a:p>
        </p:txBody>
      </p:sp>
      <p:sp>
        <p:nvSpPr>
          <p:cNvPr id="13" name="TextBox 12"/>
          <p:cNvSpPr txBox="1"/>
          <p:nvPr/>
        </p:nvSpPr>
        <p:spPr>
          <a:xfrm>
            <a:off x="1295400" y="2743200"/>
            <a:ext cx="2472087" cy="400110"/>
          </a:xfrm>
          <a:prstGeom prst="rect">
            <a:avLst/>
          </a:prstGeom>
          <a:noFill/>
        </p:spPr>
        <p:txBody>
          <a:bodyPr wrap="none" rtlCol="0">
            <a:spAutoFit/>
          </a:bodyPr>
          <a:lstStyle/>
          <a:p>
            <a:r>
              <a:rPr lang="en-US" sz="2000" dirty="0" err="1" smtClean="0"/>
              <a:t>Phasor</a:t>
            </a:r>
            <a:r>
              <a:rPr lang="en-US" sz="2000" dirty="0" smtClean="0"/>
              <a:t> counterpart of </a:t>
            </a:r>
            <a:endParaRPr lang="en-US" sz="2000" dirty="0"/>
          </a:p>
        </p:txBody>
      </p:sp>
      <p:sp>
        <p:nvSpPr>
          <p:cNvPr id="15" name="Right Brace 14"/>
          <p:cNvSpPr/>
          <p:nvPr/>
        </p:nvSpPr>
        <p:spPr>
          <a:xfrm rot="5400000">
            <a:off x="2037588" y="2225804"/>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3" name="Picture 1"/>
          <p:cNvPicPr>
            <a:picLocks noChangeAspect="1" noChangeArrowheads="1"/>
          </p:cNvPicPr>
          <p:nvPr/>
        </p:nvPicPr>
        <p:blipFill>
          <a:blip r:embed="rId4" cstate="print"/>
          <a:srcRect/>
          <a:stretch>
            <a:fillRect/>
          </a:stretch>
        </p:blipFill>
        <p:spPr bwMode="auto">
          <a:xfrm>
            <a:off x="381000" y="1724362"/>
            <a:ext cx="2895601" cy="390187"/>
          </a:xfrm>
          <a:prstGeom prst="rect">
            <a:avLst/>
          </a:prstGeom>
          <a:noFill/>
          <a:ln w="9525">
            <a:noFill/>
            <a:miter lim="800000"/>
            <a:headEnd/>
            <a:tailEnd/>
          </a:ln>
        </p:spPr>
      </p:pic>
      <p:pic>
        <p:nvPicPr>
          <p:cNvPr id="110596" name="Picture 4"/>
          <p:cNvPicPr>
            <a:picLocks noChangeAspect="1" noChangeArrowheads="1"/>
          </p:cNvPicPr>
          <p:nvPr/>
        </p:nvPicPr>
        <p:blipFill>
          <a:blip r:embed="rId5" cstate="print"/>
          <a:srcRect/>
          <a:stretch>
            <a:fillRect/>
          </a:stretch>
        </p:blipFill>
        <p:spPr bwMode="auto">
          <a:xfrm>
            <a:off x="1824317" y="2209800"/>
            <a:ext cx="385483" cy="304800"/>
          </a:xfrm>
          <a:prstGeom prst="rect">
            <a:avLst/>
          </a:prstGeom>
          <a:noFill/>
          <a:ln w="9525">
            <a:noFill/>
            <a:miter lim="800000"/>
            <a:headEnd/>
            <a:tailEnd/>
          </a:ln>
        </p:spPr>
      </p:pic>
      <p:pic>
        <p:nvPicPr>
          <p:cNvPr id="110597" name="Picture 5"/>
          <p:cNvPicPr>
            <a:picLocks noChangeAspect="1" noChangeArrowheads="1"/>
          </p:cNvPicPr>
          <p:nvPr/>
        </p:nvPicPr>
        <p:blipFill>
          <a:blip r:embed="rId6" cstate="print"/>
          <a:srcRect/>
          <a:stretch>
            <a:fillRect/>
          </a:stretch>
        </p:blipFill>
        <p:spPr bwMode="auto">
          <a:xfrm>
            <a:off x="3657600" y="2776538"/>
            <a:ext cx="490537" cy="347662"/>
          </a:xfrm>
          <a:prstGeom prst="rect">
            <a:avLst/>
          </a:prstGeom>
          <a:noFill/>
          <a:ln w="9525">
            <a:noFill/>
            <a:miter lim="800000"/>
            <a:headEnd/>
            <a:tailEnd/>
          </a:ln>
        </p:spPr>
      </p:pic>
      <p:pic>
        <p:nvPicPr>
          <p:cNvPr id="110598" name="Picture 6"/>
          <p:cNvPicPr>
            <a:picLocks noChangeAspect="1" noChangeArrowheads="1"/>
          </p:cNvPicPr>
          <p:nvPr/>
        </p:nvPicPr>
        <p:blipFill>
          <a:blip r:embed="rId7" cstate="print"/>
          <a:srcRect/>
          <a:stretch>
            <a:fillRect/>
          </a:stretch>
        </p:blipFill>
        <p:spPr bwMode="auto">
          <a:xfrm>
            <a:off x="1295400" y="3505200"/>
            <a:ext cx="6522666" cy="27860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and </a:t>
            </a:r>
            <a:r>
              <a:rPr lang="en-US" dirty="0" err="1" smtClean="0"/>
              <a:t>Phasor</a:t>
            </a:r>
            <a:r>
              <a:rPr lang="en-US" dirty="0" smtClean="0"/>
              <a:t> Domain</a:t>
            </a:r>
            <a:endParaRPr lang="en-US" dirty="0"/>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smtClean="0">
                <a:solidFill>
                  <a:srgbClr val="FF0000"/>
                </a:solidFill>
              </a:rPr>
              <a:t>It is much easier to deal with exponentials in the phasor domain than sinusoidal relations in the time domain</a:t>
            </a:r>
          </a:p>
          <a:p>
            <a:endParaRPr lang="en-US" sz="2800" dirty="0" smtClean="0">
              <a:solidFill>
                <a:schemeClr val="accent1"/>
              </a:solidFill>
            </a:endParaRPr>
          </a:p>
          <a:p>
            <a:r>
              <a:rPr lang="en-US" sz="2800" dirty="0" smtClean="0">
                <a:solidFill>
                  <a:schemeClr val="accent1"/>
                </a:solidFill>
              </a:rPr>
              <a:t>Just need to track magnitude/phase, knowing that </a:t>
            </a:r>
            <a:r>
              <a:rPr lang="en-US" sz="2800" dirty="0" smtClean="0">
                <a:solidFill>
                  <a:srgbClr val="FF0000"/>
                </a:solidFill>
              </a:rPr>
              <a:t>everything is at frequency </a:t>
            </a:r>
            <a:r>
              <a:rPr lang="en-US" sz="2800" i="1" dirty="0" smtClean="0">
                <a:solidFill>
                  <a:srgbClr val="FF0000"/>
                </a:solidFill>
                <a:latin typeface="Symbol" pitchFamily="18" charset="2"/>
              </a:rPr>
              <a:t>w</a:t>
            </a:r>
            <a:endParaRPr lang="en-US" sz="2800" i="1" dirty="0">
              <a:solidFill>
                <a:srgbClr val="FF0000"/>
              </a:solidFill>
              <a:latin typeface="Symbol" pitchFamily="18" charset="2"/>
            </a:endParaRP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smtClean="0"/>
              <a:t>Phasor</a:t>
            </a:r>
            <a:r>
              <a:rPr lang="en-US" dirty="0" smtClean="0"/>
              <a:t> Relation for </a:t>
            </a:r>
            <a:r>
              <a:rPr lang="en-US" dirty="0" smtClean="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909638" y="3271837"/>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4" name="Text Box 225"/>
          <p:cNvSpPr txBox="1">
            <a:spLocks noChangeArrowheads="1"/>
          </p:cNvSpPr>
          <p:nvPr/>
        </p:nvSpPr>
        <p:spPr bwMode="auto">
          <a:xfrm>
            <a:off x="2967038" y="2798762"/>
            <a:ext cx="2066591" cy="400110"/>
          </a:xfrm>
          <a:prstGeom prst="rect">
            <a:avLst/>
          </a:prstGeom>
          <a:noFill/>
          <a:ln w="9525">
            <a:noFill/>
            <a:miter lim="800000"/>
            <a:headEnd/>
            <a:tailEnd/>
          </a:ln>
          <a:effectLst/>
        </p:spPr>
        <p:txBody>
          <a:bodyPr wrap="none">
            <a:spAutoFit/>
          </a:bodyPr>
          <a:lstStyle/>
          <a:p>
            <a:r>
              <a:rPr lang="en-US" sz="2000" dirty="0">
                <a:solidFill>
                  <a:schemeClr val="tx2"/>
                </a:solidFill>
              </a:rPr>
              <a:t>Frequency Domain</a:t>
            </a:r>
          </a:p>
        </p:txBody>
      </p:sp>
      <p:graphicFrame>
        <p:nvGraphicFramePr>
          <p:cNvPr id="105" name="Object 226"/>
          <p:cNvGraphicFramePr>
            <a:graphicFrameLocks noChangeAspect="1"/>
          </p:cNvGraphicFramePr>
          <p:nvPr/>
        </p:nvGraphicFramePr>
        <p:xfrm>
          <a:off x="5832475" y="3135313"/>
          <a:ext cx="2868613" cy="404812"/>
        </p:xfrm>
        <a:graphic>
          <a:graphicData uri="http://schemas.openxmlformats.org/presentationml/2006/ole">
            <p:oleObj spid="_x0000_s67832" name="Equation" r:id="rId4" imgW="1536126" imgH="216061" progId="Equation.3">
              <p:embed/>
            </p:oleObj>
          </a:graphicData>
        </a:graphic>
      </p:graphicFrame>
      <p:graphicFrame>
        <p:nvGraphicFramePr>
          <p:cNvPr id="106" name="Object 227"/>
          <p:cNvGraphicFramePr>
            <a:graphicFrameLocks noChangeAspect="1"/>
          </p:cNvGraphicFramePr>
          <p:nvPr/>
        </p:nvGraphicFramePr>
        <p:xfrm>
          <a:off x="6200775" y="5087938"/>
          <a:ext cx="1244600" cy="360362"/>
        </p:xfrm>
        <a:graphic>
          <a:graphicData uri="http://schemas.openxmlformats.org/presentationml/2006/ole">
            <p:oleObj spid="_x0000_s67833" name="Equation" r:id="rId5" imgW="748596" imgH="215931" progId="Equation.3">
              <p:embed/>
            </p:oleObj>
          </a:graphicData>
        </a:graphic>
      </p:graphicFrame>
      <p:sp>
        <p:nvSpPr>
          <p:cNvPr id="109" name="Text Box 230"/>
          <p:cNvSpPr txBox="1">
            <a:spLocks noChangeArrowheads="1"/>
          </p:cNvSpPr>
          <p:nvPr/>
        </p:nvSpPr>
        <p:spPr bwMode="auto">
          <a:xfrm>
            <a:off x="4635226" y="1731962"/>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a:t>
            </a:r>
            <a:r>
              <a:rPr lang="en-US" sz="2800" dirty="0" smtClean="0">
                <a:solidFill>
                  <a:schemeClr val="accent1"/>
                </a:solidFill>
              </a:rPr>
              <a:t>  </a:t>
            </a:r>
            <a:endParaRPr lang="en-US" sz="2800" dirty="0">
              <a:solidFill>
                <a:schemeClr val="accent1"/>
              </a:solidFill>
            </a:endParaRPr>
          </a:p>
        </p:txBody>
      </p:sp>
      <p:graphicFrame>
        <p:nvGraphicFramePr>
          <p:cNvPr id="110" name="Object 231"/>
          <p:cNvGraphicFramePr>
            <a:graphicFrameLocks noChangeAspect="1"/>
          </p:cNvGraphicFramePr>
          <p:nvPr/>
        </p:nvGraphicFramePr>
        <p:xfrm>
          <a:off x="5886450" y="2706688"/>
          <a:ext cx="2085975" cy="404812"/>
        </p:xfrm>
        <a:graphic>
          <a:graphicData uri="http://schemas.openxmlformats.org/presentationml/2006/ole">
            <p:oleObj spid="_x0000_s67834" name="Equation" r:id="rId6" imgW="1117233" imgH="216061" progId="Equation.3">
              <p:embed/>
            </p:oleObj>
          </a:graphicData>
        </a:graphic>
      </p:graphicFrame>
      <p:sp>
        <p:nvSpPr>
          <p:cNvPr id="111" name="TextBox 110"/>
          <p:cNvSpPr txBox="1"/>
          <p:nvPr/>
        </p:nvSpPr>
        <p:spPr>
          <a:xfrm>
            <a:off x="5893747" y="2209800"/>
            <a:ext cx="1732115" cy="461665"/>
          </a:xfrm>
          <a:prstGeom prst="rect">
            <a:avLst/>
          </a:prstGeom>
          <a:noFill/>
        </p:spPr>
        <p:txBody>
          <a:bodyPr wrap="none" rtlCol="0">
            <a:spAutoFit/>
          </a:bodyPr>
          <a:lstStyle/>
          <a:p>
            <a:r>
              <a:rPr lang="en-US" sz="2400" dirty="0" smtClean="0">
                <a:solidFill>
                  <a:srgbClr val="FF0000"/>
                </a:solidFill>
              </a:rPr>
              <a:t>Time domain</a:t>
            </a:r>
            <a:endParaRPr lang="en-US" sz="2400" dirty="0">
              <a:solidFill>
                <a:srgbClr val="FF0000"/>
              </a:solidFill>
            </a:endParaRPr>
          </a:p>
        </p:txBody>
      </p:sp>
      <p:sp>
        <p:nvSpPr>
          <p:cNvPr id="112" name="TextBox 111"/>
          <p:cNvSpPr txBox="1"/>
          <p:nvPr/>
        </p:nvSpPr>
        <p:spPr>
          <a:xfrm>
            <a:off x="6019800" y="4126468"/>
            <a:ext cx="2004124" cy="461665"/>
          </a:xfrm>
          <a:prstGeom prst="rect">
            <a:avLst/>
          </a:prstGeom>
          <a:noFill/>
        </p:spPr>
        <p:txBody>
          <a:bodyPr wrap="none" rtlCol="0">
            <a:spAutoFit/>
          </a:bodyPr>
          <a:lstStyle/>
          <a:p>
            <a:r>
              <a:rPr lang="en-US" sz="2400" dirty="0" err="1" smtClean="0">
                <a:solidFill>
                  <a:schemeClr val="tx2"/>
                </a:solidFill>
              </a:rPr>
              <a:t>Phasor</a:t>
            </a:r>
            <a:r>
              <a:rPr lang="en-US" sz="2400" dirty="0" smtClean="0">
                <a:solidFill>
                  <a:schemeClr val="tx2"/>
                </a:solidFill>
              </a:rPr>
              <a:t> Domain</a:t>
            </a:r>
            <a:endParaRPr lang="en-US" sz="2400" dirty="0">
              <a:solidFill>
                <a:schemeClr val="tx2"/>
              </a:solidFill>
            </a:endParaRPr>
          </a:p>
        </p:txBody>
      </p:sp>
      <p:pic>
        <p:nvPicPr>
          <p:cNvPr id="114" name="Picture 113" descr="blank.tiff"/>
          <p:cNvPicPr>
            <a:picLocks noChangeAspect="1"/>
          </p:cNvPicPr>
          <p:nvPr/>
        </p:nvPicPr>
        <p:blipFill>
          <a:blip r:embed="rId7" cstate="print"/>
          <a:stretch>
            <a:fillRect/>
          </a:stretch>
        </p:blipFill>
        <p:spPr>
          <a:xfrm>
            <a:off x="5947879" y="5105400"/>
            <a:ext cx="452921" cy="384174"/>
          </a:xfrm>
          <a:prstGeom prst="rect">
            <a:avLst/>
          </a:prstGeom>
        </p:spPr>
      </p:pic>
      <p:pic>
        <p:nvPicPr>
          <p:cNvPr id="65541" name="Picture 5"/>
          <p:cNvPicPr>
            <a:picLocks noChangeAspect="1" noChangeArrowheads="1"/>
          </p:cNvPicPr>
          <p:nvPr/>
        </p:nvPicPr>
        <p:blipFill>
          <a:blip r:embed="rId8" cstate="print"/>
          <a:srcRect/>
          <a:stretch>
            <a:fillRect/>
          </a:stretch>
        </p:blipFill>
        <p:spPr bwMode="auto">
          <a:xfrm>
            <a:off x="6172200" y="4840061"/>
            <a:ext cx="838200" cy="2558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smtClean="0"/>
              <a:t>Phasor</a:t>
            </a:r>
            <a:r>
              <a:rPr lang="en-US" dirty="0" smtClean="0"/>
              <a:t> Relation for </a:t>
            </a:r>
            <a:r>
              <a:rPr lang="en-US" dirty="0" smtClean="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smtClean="0">
                <a:solidFill>
                  <a:schemeClr val="accent1"/>
                </a:solidFill>
              </a:rPr>
              <a:t> </a:t>
            </a:r>
            <a:endParaRPr lang="en-US" sz="2800" dirty="0">
              <a:solidFill>
                <a:schemeClr val="accent1"/>
              </a:solidFill>
            </a:endParaRPr>
          </a:p>
        </p:txBody>
      </p:sp>
      <p:sp>
        <p:nvSpPr>
          <p:cNvPr id="111" name="TextBox 110"/>
          <p:cNvSpPr txBox="1"/>
          <p:nvPr/>
        </p:nvSpPr>
        <p:spPr>
          <a:xfrm>
            <a:off x="4267200" y="1524000"/>
            <a:ext cx="1732115" cy="461665"/>
          </a:xfrm>
          <a:prstGeom prst="rect">
            <a:avLst/>
          </a:prstGeom>
          <a:noFill/>
        </p:spPr>
        <p:txBody>
          <a:bodyPr wrap="none" rtlCol="0">
            <a:spAutoFit/>
          </a:bodyPr>
          <a:lstStyle/>
          <a:p>
            <a:r>
              <a:rPr lang="en-US" sz="2400" dirty="0" smtClean="0">
                <a:solidFill>
                  <a:srgbClr val="FF0000"/>
                </a:solidFill>
              </a:rPr>
              <a:t>Time domain</a:t>
            </a:r>
            <a:endParaRPr lang="en-US" sz="2400" dirty="0">
              <a:solidFill>
                <a:srgbClr val="FF0000"/>
              </a:solidFill>
            </a:endParaRP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smtClean="0">
                <a:solidFill>
                  <a:schemeClr val="tx2"/>
                </a:solidFill>
              </a:rPr>
              <a:t> </a:t>
            </a:r>
            <a:endParaRPr lang="en-US" sz="2400" dirty="0">
              <a:solidFill>
                <a:schemeClr val="tx2"/>
              </a:solidFill>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304692" y="14478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343400" y="2133600"/>
            <a:ext cx="4441680" cy="4724400"/>
          </a:xfrm>
          <a:prstGeom prst="rect">
            <a:avLst/>
          </a:prstGeom>
          <a:noFill/>
          <a:ln w="9525">
            <a:noFill/>
            <a:miter lim="800000"/>
            <a:headEnd/>
            <a:tailEnd/>
          </a:ln>
        </p:spPr>
      </p:pic>
      <p:sp>
        <p:nvSpPr>
          <p:cNvPr id="12" name="TextBox 11"/>
          <p:cNvSpPr txBox="1"/>
          <p:nvPr/>
        </p:nvSpPr>
        <p:spPr>
          <a:xfrm>
            <a:off x="4267200" y="2057400"/>
            <a:ext cx="2004124" cy="738664"/>
          </a:xfrm>
          <a:prstGeom prst="rect">
            <a:avLst/>
          </a:prstGeom>
          <a:noFill/>
        </p:spPr>
        <p:txBody>
          <a:bodyPr wrap="none" rtlCol="0">
            <a:spAutoFit/>
          </a:bodyPr>
          <a:lstStyle/>
          <a:p>
            <a:r>
              <a:rPr lang="en-US" sz="2400" dirty="0" err="1" smtClean="0">
                <a:solidFill>
                  <a:schemeClr val="tx2"/>
                </a:solidFill>
              </a:rPr>
              <a:t>Phasor</a:t>
            </a:r>
            <a:r>
              <a:rPr lang="en-US" sz="2400" dirty="0" smtClean="0">
                <a:solidFill>
                  <a:schemeClr val="tx2"/>
                </a:solidFill>
              </a:rPr>
              <a:t> Domain</a:t>
            </a:r>
          </a:p>
          <a:p>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smtClean="0"/>
              <a:t>Phasor</a:t>
            </a:r>
            <a:r>
              <a:rPr lang="en-US" dirty="0" smtClean="0"/>
              <a:t> Relation for </a:t>
            </a:r>
            <a:r>
              <a:rPr lang="en-US" dirty="0" smtClean="0">
                <a:solidFill>
                  <a:srgbClr val="FF0000"/>
                </a:solidFill>
              </a:rPr>
              <a:t>Capacitors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27062"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11" name="TextBox 110"/>
          <p:cNvSpPr txBox="1"/>
          <p:nvPr/>
        </p:nvSpPr>
        <p:spPr>
          <a:xfrm>
            <a:off x="6527054" y="1524000"/>
            <a:ext cx="1732115" cy="461665"/>
          </a:xfrm>
          <a:prstGeom prst="rect">
            <a:avLst/>
          </a:prstGeom>
          <a:noFill/>
        </p:spPr>
        <p:txBody>
          <a:bodyPr wrap="none" rtlCol="0">
            <a:spAutoFit/>
          </a:bodyPr>
          <a:lstStyle/>
          <a:p>
            <a:r>
              <a:rPr lang="en-US" sz="2400" dirty="0" smtClean="0">
                <a:solidFill>
                  <a:srgbClr val="FF0000"/>
                </a:solidFill>
              </a:rPr>
              <a:t>Time domain</a:t>
            </a:r>
            <a:endParaRPr lang="en-US" sz="2400" dirty="0">
              <a:solidFill>
                <a:srgbClr val="FF0000"/>
              </a:solidFill>
            </a:endParaRPr>
          </a:p>
        </p:txBody>
      </p:sp>
      <p:sp>
        <p:nvSpPr>
          <p:cNvPr id="112" name="TextBox 111"/>
          <p:cNvSpPr txBox="1"/>
          <p:nvPr/>
        </p:nvSpPr>
        <p:spPr>
          <a:xfrm>
            <a:off x="6391049" y="2891135"/>
            <a:ext cx="2004124" cy="461665"/>
          </a:xfrm>
          <a:prstGeom prst="rect">
            <a:avLst/>
          </a:prstGeom>
          <a:noFill/>
        </p:spPr>
        <p:txBody>
          <a:bodyPr wrap="none" rtlCol="0">
            <a:spAutoFit/>
          </a:bodyPr>
          <a:lstStyle/>
          <a:p>
            <a:r>
              <a:rPr lang="en-US" sz="2400" dirty="0" err="1" smtClean="0">
                <a:solidFill>
                  <a:schemeClr val="tx2"/>
                </a:solidFill>
              </a:rPr>
              <a:t>Phasor</a:t>
            </a:r>
            <a:r>
              <a:rPr lang="en-US" sz="2400" dirty="0" smtClean="0">
                <a:solidFill>
                  <a:schemeClr val="tx2"/>
                </a:solidFill>
              </a:rPr>
              <a:t> Domain</a:t>
            </a:r>
            <a:endParaRPr lang="en-US" sz="2400" dirty="0">
              <a:solidFill>
                <a:schemeClr val="tx2"/>
              </a:solidFill>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17462" y="2743200"/>
            <a:ext cx="4318000" cy="3626742"/>
          </a:xfrm>
          <a:prstGeom prst="rect">
            <a:avLst/>
          </a:prstGeom>
        </p:spPr>
      </p:pic>
      <p:pic>
        <p:nvPicPr>
          <p:cNvPr id="105" name="Picture 104" descr="c.tiff"/>
          <p:cNvPicPr>
            <a:picLocks noChangeAspect="1"/>
          </p:cNvPicPr>
          <p:nvPr/>
        </p:nvPicPr>
        <p:blipFill>
          <a:blip r:embed="rId6" cstate="print"/>
          <a:stretch>
            <a:fillRect/>
          </a:stretch>
        </p:blipFill>
        <p:spPr>
          <a:xfrm>
            <a:off x="17462" y="2057400"/>
            <a:ext cx="4272079" cy="3657601"/>
          </a:xfrm>
          <a:prstGeom prst="rect">
            <a:avLst/>
          </a:prstGeom>
        </p:spPr>
      </p:pic>
      <p:pic>
        <p:nvPicPr>
          <p:cNvPr id="69637" name="Picture 5"/>
          <p:cNvPicPr>
            <a:picLocks noChangeAspect="1" noChangeArrowheads="1"/>
          </p:cNvPicPr>
          <p:nvPr/>
        </p:nvPicPr>
        <p:blipFill>
          <a:blip r:embed="rId7" cstate="print"/>
          <a:srcRect/>
          <a:stretch>
            <a:fillRect/>
          </a:stretch>
        </p:blipFill>
        <p:spPr bwMode="auto">
          <a:xfrm>
            <a:off x="6858000" y="1981200"/>
            <a:ext cx="992311" cy="561785"/>
          </a:xfrm>
          <a:prstGeom prst="rect">
            <a:avLst/>
          </a:prstGeom>
          <a:noFill/>
          <a:ln w="9525">
            <a:noFill/>
            <a:miter lim="800000"/>
            <a:headEnd/>
            <a:tailEnd/>
          </a:ln>
        </p:spPr>
      </p:pic>
      <p:pic>
        <p:nvPicPr>
          <p:cNvPr id="69638" name="Picture 6"/>
          <p:cNvPicPr>
            <a:picLocks noChangeAspect="1" noChangeArrowheads="1"/>
          </p:cNvPicPr>
          <p:nvPr/>
        </p:nvPicPr>
        <p:blipFill>
          <a:blip r:embed="rId8" cstate="print"/>
          <a:srcRect/>
          <a:stretch>
            <a:fillRect/>
          </a:stretch>
        </p:blipFill>
        <p:spPr bwMode="auto">
          <a:xfrm>
            <a:off x="4953000" y="3505200"/>
            <a:ext cx="3717539" cy="1676399"/>
          </a:xfrm>
          <a:prstGeom prst="rect">
            <a:avLst/>
          </a:prstGeom>
          <a:noFill/>
          <a:ln w="9525">
            <a:noFill/>
            <a:miter lim="800000"/>
            <a:headEnd/>
            <a:tailEnd/>
          </a:ln>
        </p:spPr>
      </p:pic>
      <p:pic>
        <p:nvPicPr>
          <p:cNvPr id="12" name="Picture 11" descr="blank.tiff"/>
          <p:cNvPicPr>
            <a:picLocks noChangeAspect="1"/>
          </p:cNvPicPr>
          <p:nvPr/>
        </p:nvPicPr>
        <p:blipFill>
          <a:blip r:embed="rId9" cstate="print"/>
          <a:stretch>
            <a:fillRect/>
          </a:stretch>
        </p:blipFill>
        <p:spPr>
          <a:xfrm>
            <a:off x="4368800" y="3554413"/>
            <a:ext cx="1422400" cy="1206500"/>
          </a:xfrm>
          <a:prstGeom prst="rect">
            <a:avLst/>
          </a:prstGeom>
        </p:spPr>
      </p:pic>
      <p:pic>
        <p:nvPicPr>
          <p:cNvPr id="13" name="Picture 12" descr="blank.tiff"/>
          <p:cNvPicPr>
            <a:picLocks noChangeAspect="1"/>
          </p:cNvPicPr>
          <p:nvPr/>
        </p:nvPicPr>
        <p:blipFill>
          <a:blip r:embed="rId9" cstate="print"/>
          <a:stretch>
            <a:fillRect/>
          </a:stretch>
        </p:blipFill>
        <p:spPr>
          <a:xfrm>
            <a:off x="398462" y="5715000"/>
            <a:ext cx="3505200" cy="98425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(cont.)</a:t>
            </a:r>
            <a:endParaRPr lang="en-US" dirty="0"/>
          </a:p>
        </p:txBody>
      </p:sp>
      <p:sp>
        <p:nvSpPr>
          <p:cNvPr id="3" name="Content Placeholder 2"/>
          <p:cNvSpPr>
            <a:spLocks noGrp="1"/>
          </p:cNvSpPr>
          <p:nvPr>
            <p:ph sz="quarter" idx="1"/>
          </p:nvPr>
        </p:nvSpPr>
        <p:spPr>
          <a:xfrm>
            <a:off x="612648" y="1600200"/>
            <a:ext cx="8153400" cy="5029200"/>
          </a:xfrm>
        </p:spPr>
        <p:txBody>
          <a:bodyPr>
            <a:normAutofit/>
          </a:bodyPr>
          <a:lstStyle/>
          <a:p>
            <a:r>
              <a:rPr lang="en-US" sz="2400" dirty="0"/>
              <a:t>Exams: closed-book and closed-notes, can take some pages (one for each midterm and 3 for final) of A4 size </a:t>
            </a:r>
            <a:r>
              <a:rPr lang="en-US" sz="2400" dirty="0" smtClean="0"/>
              <a:t>cheat sheet </a:t>
            </a:r>
            <a:r>
              <a:rPr lang="en-US" sz="2400" dirty="0"/>
              <a:t>with equations, notes, figures or whatever you want to write on both sides of the papers. You need to get a calculator able to do calculations of complex numbers, exponential operation, trigonometric function and so on. </a:t>
            </a:r>
            <a:r>
              <a:rPr lang="en-US" sz="2400" dirty="0" smtClean="0"/>
              <a:t>Any kind of cheating in an exam </a:t>
            </a:r>
            <a:r>
              <a:rPr lang="en-US" sz="2400" dirty="0"/>
              <a:t>will receive 0 point for that exam and extra penalty in the final </a:t>
            </a:r>
            <a:r>
              <a:rPr lang="en-US" sz="2400" dirty="0" smtClean="0"/>
              <a:t>grade</a:t>
            </a:r>
          </a:p>
          <a:p>
            <a:r>
              <a:rPr lang="en-US" sz="2400" dirty="0" smtClean="0"/>
              <a:t>Lab session: students are grouped into teams of 2 for each lab session. Each team work together to finish all the required steps for an experiment and write a lab report together. Some reading is needed for some lab sessions before doing the experiments</a:t>
            </a:r>
          </a:p>
        </p:txBody>
      </p:sp>
    </p:spTree>
    <p:extLst>
      <p:ext uri="{BB962C8B-B14F-4D97-AF65-F5344CB8AC3E}">
        <p14:creationId xmlns:p14="http://schemas.microsoft.com/office/powerpoint/2010/main" xmlns="" val="1202322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smtClean="0"/>
              <a:t>Example</a:t>
            </a:r>
            <a:endParaRPr lang="en-US" dirty="0"/>
          </a:p>
        </p:txBody>
      </p:sp>
      <p:pic>
        <p:nvPicPr>
          <p:cNvPr id="5" name="Picture 4"/>
          <p:cNvPicPr>
            <a:picLocks noChangeAspect="1"/>
          </p:cNvPicPr>
          <p:nvPr/>
        </p:nvPicPr>
        <p:blipFill>
          <a:blip r:embed="rId2" cstate="print"/>
          <a:stretch>
            <a:fillRect/>
          </a:stretch>
        </p:blipFill>
        <p:spPr>
          <a:xfrm>
            <a:off x="2438400" y="61977"/>
            <a:ext cx="3234375" cy="1480867"/>
          </a:xfrm>
          <a:prstGeom prst="rect">
            <a:avLst/>
          </a:prstGeom>
        </p:spPr>
      </p:pic>
      <p:pic>
        <p:nvPicPr>
          <p:cNvPr id="6" name="Picture 5"/>
          <p:cNvPicPr>
            <a:picLocks noChangeAspect="1"/>
          </p:cNvPicPr>
          <p:nvPr/>
        </p:nvPicPr>
        <p:blipFill>
          <a:blip r:embed="rId3" cstate="print"/>
          <a:stretch>
            <a:fillRect/>
          </a:stretch>
        </p:blipFill>
        <p:spPr>
          <a:xfrm>
            <a:off x="228600" y="1641832"/>
            <a:ext cx="2571975" cy="1258414"/>
          </a:xfrm>
          <a:prstGeom prst="rect">
            <a:avLst/>
          </a:prstGeom>
        </p:spPr>
      </p:pic>
      <p:pic>
        <p:nvPicPr>
          <p:cNvPr id="7" name="Picture 6"/>
          <p:cNvPicPr>
            <a:picLocks noChangeAspect="1"/>
          </p:cNvPicPr>
          <p:nvPr/>
        </p:nvPicPr>
        <p:blipFill>
          <a:blip r:embed="rId4" cstate="print"/>
          <a:stretch>
            <a:fillRect/>
          </a:stretch>
        </p:blipFill>
        <p:spPr>
          <a:xfrm>
            <a:off x="228600" y="3052660"/>
            <a:ext cx="3767400" cy="914386"/>
          </a:xfrm>
          <a:prstGeom prst="rect">
            <a:avLst/>
          </a:prstGeom>
        </p:spPr>
      </p:pic>
      <p:pic>
        <p:nvPicPr>
          <p:cNvPr id="8" name="Picture 7"/>
          <p:cNvPicPr>
            <a:picLocks noChangeAspect="1"/>
          </p:cNvPicPr>
          <p:nvPr/>
        </p:nvPicPr>
        <p:blipFill>
          <a:blip r:embed="rId5" cstate="print"/>
          <a:stretch>
            <a:fillRect/>
          </a:stretch>
        </p:blipFill>
        <p:spPr>
          <a:xfrm>
            <a:off x="267375" y="4119446"/>
            <a:ext cx="1485225" cy="316866"/>
          </a:xfrm>
          <a:prstGeom prst="rect">
            <a:avLst/>
          </a:prstGeom>
        </p:spPr>
      </p:pic>
      <p:pic>
        <p:nvPicPr>
          <p:cNvPr id="9" name="Picture 8"/>
          <p:cNvPicPr>
            <a:picLocks noChangeAspect="1"/>
          </p:cNvPicPr>
          <p:nvPr/>
        </p:nvPicPr>
        <p:blipFill>
          <a:blip r:embed="rId6" cstate="print"/>
          <a:stretch>
            <a:fillRect/>
          </a:stretch>
        </p:blipFill>
        <p:spPr>
          <a:xfrm>
            <a:off x="228600" y="4555540"/>
            <a:ext cx="3767400" cy="1240306"/>
          </a:xfrm>
          <a:prstGeom prst="rect">
            <a:avLst/>
          </a:prstGeom>
        </p:spPr>
      </p:pic>
      <p:pic>
        <p:nvPicPr>
          <p:cNvPr id="10" name="Picture 9"/>
          <p:cNvPicPr>
            <a:picLocks noChangeAspect="1"/>
          </p:cNvPicPr>
          <p:nvPr/>
        </p:nvPicPr>
        <p:blipFill>
          <a:blip r:embed="rId7" cstate="print"/>
          <a:stretch>
            <a:fillRect/>
          </a:stretch>
        </p:blipFill>
        <p:spPr>
          <a:xfrm>
            <a:off x="234900" y="5954566"/>
            <a:ext cx="3948525" cy="660894"/>
          </a:xfrm>
          <a:prstGeom prst="rect">
            <a:avLst/>
          </a:prstGeom>
        </p:spPr>
      </p:pic>
      <p:pic>
        <p:nvPicPr>
          <p:cNvPr id="11" name="Picture 10"/>
          <p:cNvPicPr>
            <a:picLocks noChangeAspect="1"/>
          </p:cNvPicPr>
          <p:nvPr/>
        </p:nvPicPr>
        <p:blipFill rotWithShape="1">
          <a:blip r:embed="rId8" cstate="print"/>
          <a:srcRect r="369"/>
          <a:stretch/>
        </p:blipFill>
        <p:spPr>
          <a:xfrm>
            <a:off x="2971800" y="1699756"/>
            <a:ext cx="3176017" cy="534146"/>
          </a:xfrm>
          <a:prstGeom prst="rect">
            <a:avLst/>
          </a:prstGeom>
        </p:spPr>
      </p:pic>
      <p:pic>
        <p:nvPicPr>
          <p:cNvPr id="12" name="Picture 11"/>
          <p:cNvPicPr>
            <a:picLocks noChangeAspect="1"/>
          </p:cNvPicPr>
          <p:nvPr/>
        </p:nvPicPr>
        <p:blipFill>
          <a:blip r:embed="rId9" cstate="print"/>
          <a:stretch>
            <a:fillRect/>
          </a:stretch>
        </p:blipFill>
        <p:spPr>
          <a:xfrm>
            <a:off x="6399939" y="1695229"/>
            <a:ext cx="3224025" cy="543200"/>
          </a:xfrm>
          <a:prstGeom prst="rect">
            <a:avLst/>
          </a:prstGeom>
        </p:spPr>
      </p:pic>
      <p:pic>
        <p:nvPicPr>
          <p:cNvPr id="13" name="Picture 12"/>
          <p:cNvPicPr>
            <a:picLocks noChangeAspect="1"/>
          </p:cNvPicPr>
          <p:nvPr/>
        </p:nvPicPr>
        <p:blipFill>
          <a:blip r:embed="rId10" cstate="print"/>
          <a:stretch>
            <a:fillRect/>
          </a:stretch>
        </p:blipFill>
        <p:spPr>
          <a:xfrm>
            <a:off x="3429490" y="2492372"/>
            <a:ext cx="3368925" cy="579414"/>
          </a:xfrm>
          <a:prstGeom prst="rect">
            <a:avLst/>
          </a:prstGeom>
        </p:spPr>
      </p:pic>
      <p:pic>
        <p:nvPicPr>
          <p:cNvPr id="14" name="Picture 13"/>
          <p:cNvPicPr>
            <a:picLocks noChangeAspect="1"/>
          </p:cNvPicPr>
          <p:nvPr/>
        </p:nvPicPr>
        <p:blipFill>
          <a:blip r:embed="rId11" cstate="print"/>
          <a:stretch>
            <a:fillRect/>
          </a:stretch>
        </p:blipFill>
        <p:spPr>
          <a:xfrm>
            <a:off x="7196890" y="2492372"/>
            <a:ext cx="1630125" cy="615626"/>
          </a:xfrm>
          <a:prstGeom prst="rect">
            <a:avLst/>
          </a:prstGeom>
        </p:spPr>
      </p:pic>
      <p:pic>
        <p:nvPicPr>
          <p:cNvPr id="15" name="Picture 14"/>
          <p:cNvPicPr>
            <a:picLocks noChangeAspect="1"/>
          </p:cNvPicPr>
          <p:nvPr/>
        </p:nvPicPr>
        <p:blipFill>
          <a:blip r:embed="rId12" cstate="print"/>
          <a:stretch>
            <a:fillRect/>
          </a:stretch>
        </p:blipFill>
        <p:spPr>
          <a:xfrm>
            <a:off x="5029200" y="5043644"/>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5029200" y="3184113"/>
            <a:ext cx="3260250" cy="1756348"/>
          </a:xfrm>
          <a:prstGeom prst="rect">
            <a:avLst/>
          </a:prstGeom>
        </p:spPr>
      </p:pic>
    </p:spTree>
    <p:extLst>
      <p:ext uri="{BB962C8B-B14F-4D97-AF65-F5344CB8AC3E}">
        <p14:creationId xmlns:p14="http://schemas.microsoft.com/office/powerpoint/2010/main" xmlns="" val="41990399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 </a:t>
            </a:r>
            <a:r>
              <a:rPr lang="en-US" dirty="0" err="1" smtClean="0"/>
              <a:t>Phasor</a:t>
            </a:r>
            <a:r>
              <a:rPr lang="en-US" dirty="0" smtClean="0"/>
              <a:t> Analysis: </a:t>
            </a:r>
            <a:r>
              <a:rPr lang="en-US" dirty="0" smtClean="0">
                <a:solidFill>
                  <a:srgbClr val="FF0000"/>
                </a:solidFill>
              </a:rPr>
              <a:t>General Procedure</a:t>
            </a:r>
            <a:endParaRPr lang="en-US" dirty="0">
              <a:solidFill>
                <a:srgbClr val="FF0000"/>
              </a:solidFill>
            </a:endParaRP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smtClean="0">
                <a:solidFill>
                  <a:schemeClr val="accent1"/>
                </a:solidFill>
              </a:rPr>
              <a:t> </a:t>
            </a:r>
            <a:endParaRPr lang="en-US" sz="2800" dirty="0">
              <a:solidFill>
                <a:schemeClr val="accent1"/>
              </a:solidFill>
            </a:endParaRP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smtClean="0"/>
              <a:t>Example 1-4:  </a:t>
            </a:r>
            <a:r>
              <a:rPr lang="en-US" sz="3200" dirty="0" smtClean="0">
                <a:solidFill>
                  <a:srgbClr val="FF0000"/>
                </a:solidFill>
              </a:rPr>
              <a:t>RL Circuit</a:t>
            </a:r>
            <a:endParaRPr lang="en-US" sz="3200" dirty="0">
              <a:solidFill>
                <a:srgbClr val="FF0000"/>
              </a:solidFill>
            </a:endParaRP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smtClean="0">
                <a:solidFill>
                  <a:srgbClr val="FF0000"/>
                </a:solidFill>
              </a:rPr>
              <a:t>Cont</a:t>
            </a:r>
            <a:r>
              <a:rPr lang="en-US" dirty="0" smtClean="0"/>
              <a: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smtClean="0"/>
              <a:t>Example 1-4:  </a:t>
            </a:r>
            <a:r>
              <a:rPr lang="en-US" sz="3200" dirty="0" smtClean="0">
                <a:solidFill>
                  <a:srgbClr val="FF0000"/>
                </a:solidFill>
              </a:rPr>
              <a:t>RL Circuit cont.</a:t>
            </a:r>
            <a:endParaRPr lang="en-US" sz="3200" dirty="0">
              <a:solidFill>
                <a:srgbClr val="FF0000"/>
              </a:solidFill>
            </a:endParaRPr>
          </a:p>
        </p:txBody>
      </p:sp>
      <p:sp>
        <p:nvSpPr>
          <p:cNvPr id="7" name="Frame 6"/>
          <p:cNvSpPr/>
          <p:nvPr/>
        </p:nvSpPr>
        <p:spPr>
          <a:xfrm>
            <a:off x="5486400" y="2743200"/>
            <a:ext cx="3657600" cy="14478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descr="ex1-4c.tiff"/>
          <p:cNvPicPr>
            <a:picLocks noChangeAspect="1"/>
          </p:cNvPicPr>
          <p:nvPr/>
        </p:nvPicPr>
        <p:blipFill>
          <a:blip r:embed="rId2" cstate="print"/>
          <a:stretch>
            <a:fillRect/>
          </a:stretch>
        </p:blipFill>
        <p:spPr>
          <a:xfrm>
            <a:off x="0" y="777451"/>
            <a:ext cx="4419600" cy="5955293"/>
          </a:xfrm>
          <a:prstGeom prst="rect">
            <a:avLst/>
          </a:prstGeom>
        </p:spPr>
      </p:pic>
      <p:pic>
        <p:nvPicPr>
          <p:cNvPr id="10" name="Picture 9" descr="ex1-4d.tiff"/>
          <p:cNvPicPr>
            <a:picLocks noChangeAspect="1"/>
          </p:cNvPicPr>
          <p:nvPr/>
        </p:nvPicPr>
        <p:blipFill>
          <a:blip r:embed="rId3" cstate="print"/>
          <a:stretch>
            <a:fillRect/>
          </a:stretch>
        </p:blipFill>
        <p:spPr>
          <a:xfrm>
            <a:off x="4437002" y="1600200"/>
            <a:ext cx="4706998" cy="257490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a:stretch>
            <a:fillRect/>
          </a:stretch>
        </p:blipFill>
        <p:spPr bwMode="auto">
          <a:xfrm>
            <a:off x="762000" y="457200"/>
            <a:ext cx="7702019" cy="5638800"/>
          </a:xfrm>
          <a:prstGeom prst="rect">
            <a:avLst/>
          </a:prstGeom>
          <a:noFill/>
          <a:ln w="9525">
            <a:noFill/>
            <a:miter lim="800000"/>
            <a:headEnd/>
            <a:tailEnd/>
          </a:ln>
        </p:spPr>
      </p:pic>
      <p:sp>
        <p:nvSpPr>
          <p:cNvPr id="3" name="Rectangle 2"/>
          <p:cNvSpPr/>
          <p:nvPr/>
        </p:nvSpPr>
        <p:spPr>
          <a:xfrm>
            <a:off x="6781800" y="44958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2578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25954" name="Picture 2"/>
          <p:cNvPicPr>
            <a:picLocks noGrp="1" noChangeAspect="1" noChangeArrowheads="1"/>
          </p:cNvPicPr>
          <p:nvPr>
            <p:ph sz="quarter" idx="1"/>
          </p:nvPr>
        </p:nvPicPr>
        <p:blipFill>
          <a:blip r:embed="rId2" cstate="print"/>
          <a:srcRect/>
          <a:stretch>
            <a:fillRect/>
          </a:stretch>
        </p:blipFill>
        <p:spPr bwMode="auto">
          <a:xfrm>
            <a:off x="0" y="1985229"/>
            <a:ext cx="9144000" cy="33574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(cont.)</a:t>
            </a:r>
            <a:endParaRPr lang="en-US" dirty="0"/>
          </a:p>
        </p:txBody>
      </p:sp>
      <p:sp>
        <p:nvSpPr>
          <p:cNvPr id="3" name="Content Placeholder 2"/>
          <p:cNvSpPr>
            <a:spLocks noGrp="1"/>
          </p:cNvSpPr>
          <p:nvPr>
            <p:ph sz="quarter" idx="1"/>
          </p:nvPr>
        </p:nvSpPr>
        <p:spPr/>
        <p:txBody>
          <a:bodyPr/>
          <a:lstStyle/>
          <a:p>
            <a:r>
              <a:rPr lang="en-US" dirty="0" smtClean="0"/>
              <a:t>The students who rank in the </a:t>
            </a:r>
            <a:r>
              <a:rPr lang="en-US" dirty="0" smtClean="0">
                <a:solidFill>
                  <a:srgbClr val="FF0000"/>
                </a:solidFill>
              </a:rPr>
              <a:t>top two</a:t>
            </a:r>
            <a:r>
              <a:rPr lang="en-US" dirty="0" smtClean="0"/>
              <a:t> based on their overall performance during the whole semester just before the final exam will be exempt from the final exam. This bonus aims to offer you more time in preparing exams of other courses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a:t>
            </a:r>
            <a:r>
              <a:rPr lang="en-US" dirty="0" smtClean="0"/>
              <a:t>Major (2 Extra Credits)</a:t>
            </a:r>
            <a:endParaRPr lang="en-US" dirty="0"/>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smtClean="0"/>
              <a:t>Hopefully will start around the 14</a:t>
            </a:r>
            <a:r>
              <a:rPr lang="en-US" sz="2400" baseline="30000" dirty="0" smtClean="0"/>
              <a:t>th</a:t>
            </a:r>
            <a:r>
              <a:rPr lang="en-US" sz="2400" dirty="0" smtClean="0"/>
              <a:t> week and is extended to the Summer Semester</a:t>
            </a:r>
          </a:p>
          <a:p>
            <a:r>
              <a:rPr lang="en-US" sz="2400" dirty="0" smtClean="0"/>
              <a:t>Different topics to choose. Students are encouraged and welcome to discuss possible topics designed by themselves</a:t>
            </a:r>
          </a:p>
          <a:p>
            <a:r>
              <a:rPr lang="en-US" sz="2400" dirty="0" smtClean="0"/>
              <a:t>Students are grouped into teams of 2 or 3 and each team work on the selected topic together</a:t>
            </a:r>
          </a:p>
          <a:p>
            <a:r>
              <a:rPr lang="en-US" sz="2400" dirty="0" smtClean="0"/>
              <a:t>Each project topic involves </a:t>
            </a:r>
            <a:r>
              <a:rPr lang="en-US" sz="2400" dirty="0"/>
              <a:t>literature </a:t>
            </a:r>
            <a:r>
              <a:rPr lang="en-US" sz="2400" dirty="0" smtClean="0"/>
              <a:t>study, theoretical design, simulation using software, coding, fabrication, measurement, and report writing</a:t>
            </a:r>
          </a:p>
          <a:p>
            <a:r>
              <a:rPr lang="en-US" sz="2400" dirty="0" smtClean="0"/>
              <a:t>Some topics can be further explored to gain you more experience in research and publishing a paper is also possible</a:t>
            </a:r>
            <a:endParaRPr lang="en-US" sz="2400" dirty="0"/>
          </a:p>
        </p:txBody>
      </p:sp>
    </p:spTree>
    <p:extLst>
      <p:ext uri="{BB962C8B-B14F-4D97-AF65-F5344CB8AC3E}">
        <p14:creationId xmlns:p14="http://schemas.microsoft.com/office/powerpoint/2010/main" xmlns="" val="2932133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Purposes of This Course</a:t>
            </a:r>
            <a:endParaRPr lang="en-US" dirty="0"/>
          </a:p>
        </p:txBody>
      </p:sp>
      <p:sp>
        <p:nvSpPr>
          <p:cNvPr id="3" name="Content Placeholder 2"/>
          <p:cNvSpPr>
            <a:spLocks noGrp="1"/>
          </p:cNvSpPr>
          <p:nvPr>
            <p:ph sz="quarter" idx="1"/>
          </p:nvPr>
        </p:nvSpPr>
        <p:spPr/>
        <p:txBody>
          <a:bodyPr>
            <a:normAutofit/>
          </a:bodyPr>
          <a:lstStyle/>
          <a:p>
            <a:r>
              <a:rPr lang="en-US" sz="2400" dirty="0" smtClean="0"/>
              <a:t>Expose you with fundamental knowledge, phenomenon, and applications of electromagnetics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Style</a:t>
            </a:r>
            <a:endParaRPr lang="en-US" dirty="0"/>
          </a:p>
        </p:txBody>
      </p:sp>
      <p:sp>
        <p:nvSpPr>
          <p:cNvPr id="3" name="Content Placeholder 2"/>
          <p:cNvSpPr>
            <a:spLocks noGrp="1"/>
          </p:cNvSpPr>
          <p:nvPr>
            <p:ph sz="quarter" idx="1"/>
          </p:nvPr>
        </p:nvSpPr>
        <p:spPr/>
        <p:txBody>
          <a:bodyPr>
            <a:normAutofit/>
          </a:bodyPr>
          <a:lstStyle/>
          <a:p>
            <a:r>
              <a:rPr lang="en-US" sz="2400" dirty="0" smtClean="0"/>
              <a:t>Not only knowing the hows but also the whys</a:t>
            </a:r>
          </a:p>
          <a:p>
            <a:r>
              <a:rPr lang="en-US" sz="2400" dirty="0" smtClean="0"/>
              <a:t>Intuitive interpretation and practical examples of some elusive concepts, theorems, formulas, and phenomena. In another word, using physics to explain mathematics and taking advantage of some intuitive examples to unravel physics</a:t>
            </a:r>
          </a:p>
          <a:p>
            <a:r>
              <a:rPr lang="en-US" sz="2400" dirty="0" smtClean="0"/>
              <a:t>Try to make you understand the most basic and important concepts in class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12921</TotalTime>
  <Words>1410</Words>
  <Application>Microsoft Office PowerPoint</Application>
  <PresentationFormat>On-screen Show (4:3)</PresentationFormat>
  <Paragraphs>188</Paragraphs>
  <Slides>55</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Median</vt:lpstr>
      <vt:lpstr>Equation</vt:lpstr>
      <vt:lpstr>Fundamental Information of this Course</vt:lpstr>
      <vt:lpstr>Information of Instructor and TA</vt:lpstr>
      <vt:lpstr>Policies</vt:lpstr>
      <vt:lpstr>Policies (cont.)</vt:lpstr>
      <vt:lpstr>Policies (cont.)</vt:lpstr>
      <vt:lpstr>Policies (cont.)</vt:lpstr>
      <vt:lpstr>Project for EE Major (2 Extra Credits)</vt:lpstr>
      <vt:lpstr>Major Purposes of This Course</vt:lpstr>
      <vt:lpstr>Teaching Style</vt:lpstr>
      <vt:lpstr>My Wechat Account</vt:lpstr>
      <vt:lpstr>Syllabus</vt:lpstr>
      <vt:lpstr>Chapter 1 Overview</vt:lpstr>
      <vt:lpstr>Examples of EM Applications</vt:lpstr>
      <vt:lpstr>Dimensions and Units</vt:lpstr>
      <vt:lpstr>Slide 15</vt:lpstr>
      <vt:lpstr>Slide 16</vt:lpstr>
      <vt:lpstr>Slide 17</vt:lpstr>
      <vt:lpstr>Slide 18</vt:lpstr>
      <vt:lpstr>Slide 19</vt:lpstr>
      <vt:lpstr>Slide 20</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vt:lpstr>
      <vt:lpstr>Static vs. Dynamic</vt:lpstr>
      <vt:lpstr>Material Properties</vt:lpstr>
      <vt:lpstr>Traveling Waves</vt:lpstr>
      <vt:lpstr>Types of Waves</vt:lpstr>
      <vt:lpstr>Sinusoidal Waves in Lossless Media</vt:lpstr>
      <vt:lpstr>Phase velocity</vt:lpstr>
      <vt:lpstr>Wave Frequency and Period</vt:lpstr>
      <vt:lpstr>Direction of Wave Travel</vt:lpstr>
      <vt:lpstr>Phase Lead &amp; Lag</vt:lpstr>
      <vt:lpstr>Wave Travel in Lossy Media</vt:lpstr>
      <vt:lpstr>Slide 38</vt:lpstr>
      <vt:lpstr>Slide 39</vt:lpstr>
      <vt:lpstr>The EM Spectrum</vt:lpstr>
      <vt:lpstr>Slide 41</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Slide 54</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xiongw</cp:lastModifiedBy>
  <cp:revision>401</cp:revision>
  <dcterms:created xsi:type="dcterms:W3CDTF">2010-03-25T14:47:29Z</dcterms:created>
  <dcterms:modified xsi:type="dcterms:W3CDTF">2017-02-17T01:57:33Z</dcterms:modified>
</cp:coreProperties>
</file>